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3" r:id="rId2"/>
  </p:sldIdLst>
  <p:sldSz cx="6858000" cy="9906000" type="A4"/>
  <p:notesSz cx="6735763" cy="986948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807">
          <p15:clr>
            <a:srgbClr val="A4A3A4"/>
          </p15:clr>
        </p15:guide>
        <p15:guide id="2" pos="406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0000"/>
    <a:srgbClr val="CCFF99"/>
    <a:srgbClr val="009900"/>
    <a:srgbClr val="00FF00"/>
    <a:srgbClr val="FF99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A107856-5554-42FB-B03E-39F5DBC370BA}" styleName="中間スタイル 4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84E427A-3D55-4303-BF80-6455036E1DE7}" styleName="テーマ スタイル 1 - アクセント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000" autoAdjust="0"/>
    <p:restoredTop sz="94660"/>
  </p:normalViewPr>
  <p:slideViewPr>
    <p:cSldViewPr>
      <p:cViewPr>
        <p:scale>
          <a:sx n="100" d="100"/>
          <a:sy n="100" d="100"/>
        </p:scale>
        <p:origin x="-1584" y="1446"/>
      </p:cViewPr>
      <p:guideLst>
        <p:guide orient="horz" pos="807"/>
        <p:guide pos="406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18831" cy="493474"/>
          </a:xfrm>
          <a:prstGeom prst="rect">
            <a:avLst/>
          </a:prstGeom>
        </p:spPr>
        <p:txBody>
          <a:bodyPr vert="horz" lIns="90663" tIns="45331" rIns="90663" bIns="45331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4" y="1"/>
            <a:ext cx="2918831" cy="493474"/>
          </a:xfrm>
          <a:prstGeom prst="rect">
            <a:avLst/>
          </a:prstGeom>
        </p:spPr>
        <p:txBody>
          <a:bodyPr vert="horz" lIns="90663" tIns="45331" rIns="90663" bIns="45331" rtlCol="0"/>
          <a:lstStyle>
            <a:lvl1pPr algn="r">
              <a:defRPr sz="1200"/>
            </a:lvl1pPr>
          </a:lstStyle>
          <a:p>
            <a:fld id="{C3CF7F14-6D85-4593-962D-1B3DEA360BB7}" type="datetimeFigureOut">
              <a:rPr kumimoji="1" lang="ja-JP" altLang="en-US" smtClean="0"/>
              <a:pPr/>
              <a:t>2023/7/13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087563" y="741363"/>
            <a:ext cx="2560637" cy="36988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63" tIns="45331" rIns="90663" bIns="45331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8007"/>
            <a:ext cx="5388610" cy="4441270"/>
          </a:xfrm>
          <a:prstGeom prst="rect">
            <a:avLst/>
          </a:prstGeom>
        </p:spPr>
        <p:txBody>
          <a:bodyPr vert="horz" lIns="90663" tIns="45331" rIns="90663" bIns="45331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4301"/>
            <a:ext cx="2918831" cy="493474"/>
          </a:xfrm>
          <a:prstGeom prst="rect">
            <a:avLst/>
          </a:prstGeom>
        </p:spPr>
        <p:txBody>
          <a:bodyPr vert="horz" lIns="90663" tIns="45331" rIns="90663" bIns="45331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4" y="9374301"/>
            <a:ext cx="2918831" cy="493474"/>
          </a:xfrm>
          <a:prstGeom prst="rect">
            <a:avLst/>
          </a:prstGeom>
        </p:spPr>
        <p:txBody>
          <a:bodyPr vert="horz" lIns="90663" tIns="45331" rIns="90663" bIns="45331" rtlCol="0" anchor="b"/>
          <a:lstStyle>
            <a:lvl1pPr algn="r">
              <a:defRPr sz="1200"/>
            </a:lvl1pPr>
          </a:lstStyle>
          <a:p>
            <a:fld id="{45E403C5-80B2-4627-969C-5F0445419A37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11367623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2023/7/13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2023/7/13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96701"/>
            <a:ext cx="1543050" cy="8452202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42900" y="396701"/>
            <a:ext cx="4514850" cy="8452202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2023/7/13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2023/7/13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2023/7/13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42900" y="2311402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86150" y="2311402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2023/7/13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2023/7/13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2023/7/13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2023/7/13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681288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2023/7/13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2023/7/13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pPr/>
              <a:t>2023/7/13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gif"/><Relationship Id="rId5" Type="http://schemas.openxmlformats.org/officeDocument/2006/relationships/image" Target="../media/image4.gif"/><Relationship Id="rId10" Type="http://schemas.openxmlformats.org/officeDocument/2006/relationships/image" Target="../media/image9.png"/><Relationship Id="rId4" Type="http://schemas.openxmlformats.org/officeDocument/2006/relationships/image" Target="../media/image3.jpe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939407828"/>
              </p:ext>
            </p:extLst>
          </p:nvPr>
        </p:nvGraphicFramePr>
        <p:xfrm>
          <a:off x="404664" y="3440832"/>
          <a:ext cx="5976664" cy="258576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641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04463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96792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1000216">
                <a:tc rowSpan="2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10391">
                <a:tc vMerge="1"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dirty="0" smtClean="0"/>
                        <a:t>子どもを預けるための費用</a:t>
                      </a:r>
                      <a:endParaRPr lang="ja-JP" altLang="en-US" sz="10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dirty="0" smtClean="0"/>
                        <a:t>研修会受講料や</a:t>
                      </a:r>
                      <a:r>
                        <a:rPr lang="ja-JP" altLang="en-US" sz="1000" dirty="0" smtClean="0"/>
                        <a:t>図書費、</a:t>
                      </a:r>
                      <a:endParaRPr lang="en-US" altLang="ja-JP" sz="1000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dirty="0" smtClean="0"/>
                        <a:t>介護福祉士試験受験手数料等</a:t>
                      </a:r>
                      <a:endParaRPr lang="en-US" altLang="ja-JP" sz="10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944085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4522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dirty="0" smtClean="0"/>
                        <a:t>転居に伴う費用</a:t>
                      </a:r>
                      <a:endParaRPr lang="ja-JP" altLang="en-US" sz="10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dirty="0" smtClean="0"/>
                        <a:t>通勤用自転車・バイク等購入費</a:t>
                      </a:r>
                      <a:endParaRPr lang="ja-JP" altLang="en-US" sz="10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dirty="0" smtClean="0"/>
                        <a:t>介護ウエアなどの業務用被服費</a:t>
                      </a:r>
                      <a:endParaRPr lang="ja-JP" altLang="en-US" sz="10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69" name="Picture 9" descr="介護士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9160" y="4880992"/>
            <a:ext cx="1054507" cy="87493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" name="角丸四角形 39"/>
          <p:cNvSpPr/>
          <p:nvPr/>
        </p:nvSpPr>
        <p:spPr>
          <a:xfrm>
            <a:off x="188640" y="2576736"/>
            <a:ext cx="6408712" cy="3552003"/>
          </a:xfrm>
          <a:prstGeom prst="roundRect">
            <a:avLst>
              <a:gd name="adj" fmla="val 3054"/>
            </a:avLst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ts val="1400"/>
              </a:lnSpc>
            </a:pPr>
            <a:endParaRPr lang="en-US" altLang="ja-JP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400"/>
              </a:lnSpc>
            </a:pP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</p:txBody>
      </p:sp>
      <p:sp>
        <p:nvSpPr>
          <p:cNvPr id="41" name="角丸四角形 40"/>
          <p:cNvSpPr/>
          <p:nvPr/>
        </p:nvSpPr>
        <p:spPr>
          <a:xfrm>
            <a:off x="188640" y="2360712"/>
            <a:ext cx="3501024" cy="209213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lIns="108000" rtlCol="0" anchor="ctr"/>
          <a:lstStyle/>
          <a:p>
            <a:r>
              <a:rPr lang="ja-JP" altLang="en-US" sz="1400" b="1" dirty="0" smtClean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介護職の「介護分野就職支援金」とは</a:t>
            </a:r>
            <a:endParaRPr lang="ja-JP" altLang="en-US" sz="1400" b="1" dirty="0">
              <a:solidFill>
                <a:schemeClr val="bg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</p:txBody>
      </p:sp>
      <p:sp>
        <p:nvSpPr>
          <p:cNvPr id="47" name="角丸四角形 46"/>
          <p:cNvSpPr/>
          <p:nvPr/>
        </p:nvSpPr>
        <p:spPr>
          <a:xfrm>
            <a:off x="188640" y="8913440"/>
            <a:ext cx="6408712" cy="864096"/>
          </a:xfrm>
          <a:prstGeom prst="roundRect">
            <a:avLst>
              <a:gd name="adj" fmla="val 17152"/>
            </a:avLst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144000" tIns="108000" rIns="0" rtlCol="0" anchor="ctr"/>
          <a:lstStyle/>
          <a:p>
            <a:pPr>
              <a:lnSpc>
                <a:spcPts val="400"/>
              </a:lnSpc>
            </a:pPr>
            <a:endParaRPr lang="en-US" altLang="ja-JP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400"/>
              </a:lnSpc>
            </a:pP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</p:txBody>
      </p:sp>
      <p:sp>
        <p:nvSpPr>
          <p:cNvPr id="48" name="角丸四角形 47"/>
          <p:cNvSpPr/>
          <p:nvPr/>
        </p:nvSpPr>
        <p:spPr>
          <a:xfrm>
            <a:off x="116632" y="8769424"/>
            <a:ext cx="2592000" cy="269390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400" b="1" dirty="0" smtClean="0">
                <a:solidFill>
                  <a:prstClr val="white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お申し込み・お問い合わせ先</a:t>
            </a:r>
            <a:endParaRPr lang="ja-JP" altLang="en-US" sz="1400" b="1" dirty="0">
              <a:solidFill>
                <a:prstClr val="white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</p:txBody>
      </p:sp>
      <p:sp>
        <p:nvSpPr>
          <p:cNvPr id="49" name="角丸四角形 48"/>
          <p:cNvSpPr/>
          <p:nvPr/>
        </p:nvSpPr>
        <p:spPr>
          <a:xfrm>
            <a:off x="188640" y="6249144"/>
            <a:ext cx="6408712" cy="2448272"/>
          </a:xfrm>
          <a:prstGeom prst="roundRect">
            <a:avLst>
              <a:gd name="adj" fmla="val 3750"/>
            </a:avLst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ts val="1000"/>
              </a:lnSpc>
            </a:pP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</p:txBody>
      </p:sp>
      <p:sp>
        <p:nvSpPr>
          <p:cNvPr id="50" name="角丸四角形 49"/>
          <p:cNvSpPr/>
          <p:nvPr/>
        </p:nvSpPr>
        <p:spPr>
          <a:xfrm>
            <a:off x="2708920" y="6393160"/>
            <a:ext cx="1152128" cy="288032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400" b="1" dirty="0" smtClean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ご利用条件</a:t>
            </a:r>
            <a:endParaRPr lang="ja-JP" altLang="en-US" sz="1400" b="1" dirty="0">
              <a:solidFill>
                <a:schemeClr val="bg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53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2936" y="3512840"/>
            <a:ext cx="1160872" cy="8726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7" name="Picture 4" descr="https://www.microsoft.com/ja-jp/CMSImages/ca_02_54.jpg?version=3d64022b-d019-ec1c-1cde-1f1a1d65c3eb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9160" y="3512840"/>
            <a:ext cx="1103514" cy="87907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2736" y="4880992"/>
            <a:ext cx="851667" cy="8516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5" name="Picture 7" descr="http://www.printout.jp/clipart/clipart_d/12_norimono/06_bicycle/gif/norimono_0038.gi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2936" y="4880992"/>
            <a:ext cx="1053168" cy="83200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2" name="角丸四角形 71"/>
          <p:cNvSpPr/>
          <p:nvPr/>
        </p:nvSpPr>
        <p:spPr>
          <a:xfrm>
            <a:off x="111125" y="7905328"/>
            <a:ext cx="6746875" cy="1080120"/>
          </a:xfrm>
          <a:prstGeom prst="roundRect">
            <a:avLst>
              <a:gd name="adj" fmla="val 4282"/>
            </a:avLst>
          </a:prstGeom>
          <a:noFill/>
          <a:ln w="12700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ts val="1600"/>
              </a:lnSpc>
              <a:spcBef>
                <a:spcPts val="200"/>
              </a:spcBef>
            </a:pPr>
            <a:endParaRPr lang="en-US" altLang="ja-JP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600"/>
              </a:lnSpc>
              <a:spcBef>
                <a:spcPts val="200"/>
              </a:spcBef>
            </a:pPr>
            <a:endParaRPr lang="en-US" altLang="ja-JP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600"/>
              </a:lnSpc>
              <a:spcBef>
                <a:spcPts val="200"/>
              </a:spcBef>
            </a:pP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　　　</a:t>
            </a:r>
            <a:endParaRPr lang="en-US" altLang="ja-JP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600"/>
              </a:lnSpc>
              <a:spcBef>
                <a:spcPts val="200"/>
              </a:spcBef>
            </a:pP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　　　</a:t>
            </a:r>
            <a:endParaRPr lang="en-US" altLang="ja-JP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600"/>
              </a:lnSpc>
              <a:spcBef>
                <a:spcPts val="200"/>
              </a:spcBef>
            </a:pPr>
            <a:endParaRPr lang="en-US" altLang="ja-JP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600"/>
              </a:lnSpc>
              <a:spcBef>
                <a:spcPts val="200"/>
              </a:spcBef>
            </a:pP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　　　</a:t>
            </a:r>
            <a:r>
              <a:rPr lang="ja-JP" altLang="en-US" sz="120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詳しくは、宮城県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福祉人材センターの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HP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から。</a:t>
            </a:r>
            <a:r>
              <a:rPr lang="en-US" altLang="ja-JP" sz="1200" dirty="0" smtClean="0"/>
              <a:t> https://fukushi.miyagi-sfk.net/job/</a:t>
            </a:r>
            <a:endParaRPr lang="en-US" altLang="ja-JP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600"/>
              </a:lnSpc>
              <a:spcBef>
                <a:spcPts val="200"/>
              </a:spcBef>
            </a:pP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　　（「貸付事業」→「介護分野就職支援金貸付事業」→「手引き」）</a:t>
            </a:r>
            <a:endParaRPr lang="en-US" altLang="ja-JP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600"/>
              </a:lnSpc>
              <a:spcBef>
                <a:spcPts val="200"/>
              </a:spcBef>
            </a:pPr>
            <a:endParaRPr lang="en-US" altLang="ja-JP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600"/>
              </a:lnSpc>
              <a:spcBef>
                <a:spcPts val="200"/>
              </a:spcBef>
            </a:pPr>
            <a:endParaRPr lang="en-US" altLang="ja-JP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600"/>
              </a:lnSpc>
              <a:spcBef>
                <a:spcPts val="200"/>
              </a:spcBef>
            </a:pPr>
            <a:endParaRPr lang="en-US" altLang="ja-JP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600"/>
              </a:lnSpc>
              <a:spcBef>
                <a:spcPts val="200"/>
              </a:spcBef>
            </a:pPr>
            <a:endParaRPr lang="en-US" altLang="ja-JP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600"/>
              </a:lnSpc>
              <a:spcBef>
                <a:spcPts val="200"/>
              </a:spcBef>
            </a:pPr>
            <a:endParaRPr lang="en-US" altLang="ja-JP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</p:txBody>
      </p:sp>
      <p:sp>
        <p:nvSpPr>
          <p:cNvPr id="74" name="角丸四角形 73"/>
          <p:cNvSpPr/>
          <p:nvPr/>
        </p:nvSpPr>
        <p:spPr>
          <a:xfrm>
            <a:off x="260648" y="2432720"/>
            <a:ext cx="6480720" cy="1152128"/>
          </a:xfrm>
          <a:prstGeom prst="roundRect">
            <a:avLst>
              <a:gd name="adj" fmla="val 0"/>
            </a:avLst>
          </a:prstGeom>
          <a:noFill/>
          <a:ln w="12700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ts val="1400"/>
              </a:lnSpc>
            </a:pPr>
            <a:endParaRPr lang="en-US" altLang="ja-JP" sz="400" u="sng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400"/>
              </a:lnSpc>
            </a:pPr>
            <a:endParaRPr lang="en-US" altLang="ja-JP" sz="400" u="sng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200"/>
              </a:lnSpc>
            </a:pPr>
            <a:endParaRPr lang="en-US" altLang="ja-JP" sz="800" u="sng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  <a:p>
            <a:r>
              <a:rPr lang="ja-JP" altLang="en-US" sz="1200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▶</a:t>
            </a:r>
            <a:r>
              <a:rPr lang="ja-JP" altLang="en-US" sz="1200" dirty="0" smtClean="0">
                <a:solidFill>
                  <a:srgbClr val="FF99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 </a:t>
            </a:r>
            <a:r>
              <a:rPr lang="ja-JP" altLang="en-US" sz="1200" u="sng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介護のお仕事に就職するための準備経費に係る費用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について、</a:t>
            </a:r>
            <a:endParaRPr lang="en-US" altLang="ja-JP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  <a:p>
            <a:r>
              <a:rPr lang="ja-JP" altLang="en-US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　　　　　　　　　最大２０万円　　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を　　</a:t>
            </a:r>
            <a:r>
              <a:rPr lang="ja-JP" altLang="en-US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お貸し</a:t>
            </a:r>
            <a:r>
              <a:rPr lang="ja-JP" altLang="en-US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します</a:t>
            </a:r>
            <a:r>
              <a:rPr lang="ja-JP" altLang="en-US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。</a:t>
            </a:r>
            <a:endParaRPr lang="en-US" altLang="ja-JP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200"/>
              </a:lnSpc>
            </a:pPr>
            <a:endParaRPr lang="en-US" altLang="ja-JP" sz="8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  <a:p>
            <a:r>
              <a:rPr lang="ja-JP" altLang="en-US" sz="1200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▶</a:t>
            </a:r>
            <a:r>
              <a:rPr lang="ja-JP" altLang="en-US" sz="1200" dirty="0" smtClean="0">
                <a:solidFill>
                  <a:srgbClr val="FF99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 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貸付金は県内で</a:t>
            </a:r>
            <a:r>
              <a:rPr lang="ja-JP" altLang="en-US" sz="2000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２年間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介護職員の業務に従事すると、返還が</a:t>
            </a:r>
            <a:r>
              <a:rPr lang="ja-JP" altLang="en-US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全額免除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されます。</a:t>
            </a:r>
            <a:endParaRPr lang="en-US" altLang="ja-JP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400"/>
              </a:lnSpc>
            </a:pPr>
            <a:endParaRPr lang="en-US" altLang="ja-JP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400"/>
              </a:lnSpc>
            </a:pP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476672" y="3512840"/>
            <a:ext cx="1929680" cy="7463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700"/>
              </a:lnSpc>
            </a:pPr>
            <a:r>
              <a:rPr kumimoji="1" lang="ja-JP" altLang="en-US" sz="1350" b="1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たとえば，</a:t>
            </a:r>
            <a:endParaRPr kumimoji="1" lang="en-US" altLang="ja-JP" sz="1350" b="1" dirty="0" smtClean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700"/>
              </a:lnSpc>
            </a:pPr>
            <a:r>
              <a:rPr lang="ja-JP" altLang="en-US" sz="135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このような</a:t>
            </a:r>
            <a:r>
              <a:rPr lang="ja-JP" altLang="en-US" sz="1350" b="1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費用に</a:t>
            </a:r>
            <a:endParaRPr lang="en-US" altLang="ja-JP" sz="1350" b="1" dirty="0" smtClean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700"/>
              </a:lnSpc>
            </a:pPr>
            <a:r>
              <a:rPr kumimoji="1" lang="ja-JP" altLang="en-US" sz="1350" b="1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ご利用いただけます。</a:t>
            </a:r>
            <a:endParaRPr kumimoji="1" lang="ja-JP" altLang="en-US" sz="1350" b="1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04664" y="4304928"/>
            <a:ext cx="1936391" cy="4847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6000" indent="-126000"/>
            <a:r>
              <a:rPr lang="en-US" altLang="ja-JP" sz="850" dirty="0" smtClean="0"/>
              <a:t>※</a:t>
            </a:r>
            <a:r>
              <a:rPr lang="ja-JP" altLang="en-US" sz="850" dirty="0" smtClean="0"/>
              <a:t>この他にもご利用いただける費用があります</a:t>
            </a:r>
            <a:r>
              <a:rPr lang="ja-JP" altLang="en-US" sz="850" dirty="0" smtClean="0"/>
              <a:t>ので</a:t>
            </a:r>
            <a:r>
              <a:rPr lang="ja-JP" altLang="en-US" sz="850" dirty="0" smtClean="0"/>
              <a:t>、</a:t>
            </a:r>
            <a:r>
              <a:rPr lang="ja-JP" altLang="en-US" sz="850" dirty="0" smtClean="0"/>
              <a:t>詳細</a:t>
            </a:r>
            <a:r>
              <a:rPr lang="ja-JP" altLang="en-US" sz="850" dirty="0" smtClean="0"/>
              <a:t>は</a:t>
            </a:r>
            <a:r>
              <a:rPr lang="ja-JP" altLang="en-US" sz="850" dirty="0"/>
              <a:t>下の</a:t>
            </a:r>
            <a:r>
              <a:rPr lang="ja-JP" altLang="en-US" sz="850" dirty="0" smtClean="0"/>
              <a:t>お問い合わせ先でご確認ください。</a:t>
            </a:r>
            <a:endParaRPr kumimoji="1" lang="ja-JP" altLang="en-US" sz="850" dirty="0"/>
          </a:p>
        </p:txBody>
      </p:sp>
      <p:sp>
        <p:nvSpPr>
          <p:cNvPr id="23" name="タイトル 1"/>
          <p:cNvSpPr txBox="1">
            <a:spLocks/>
          </p:cNvSpPr>
          <p:nvPr/>
        </p:nvSpPr>
        <p:spPr>
          <a:xfrm>
            <a:off x="72000" y="-194400"/>
            <a:ext cx="6693842" cy="14036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ts val="4800"/>
              </a:lnSpc>
            </a:pPr>
            <a:r>
              <a:rPr lang="ja-JP" altLang="en-US" sz="2400" b="1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介護分野で働いてみませんか？</a:t>
            </a:r>
            <a:r>
              <a:rPr lang="ja-JP" altLang="en-US" sz="24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/>
            </a:r>
            <a:br>
              <a:rPr lang="ja-JP" altLang="en-US" sz="24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ja-JP" altLang="en-US" sz="4600" b="1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介護分野就職支援金</a:t>
            </a:r>
            <a:r>
              <a:rPr lang="ja-JP" altLang="en-US" sz="2400" b="1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のご案内</a:t>
            </a:r>
            <a:endParaRPr lang="ja-JP" altLang="en-US" sz="2400" b="1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260648" y="9057456"/>
            <a:ext cx="6408712" cy="6309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400"/>
              </a:lnSpc>
            </a:pP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社会福祉法人宮城県社会福祉協議会　福祉人材課人材確保・支援係</a:t>
            </a:r>
            <a:endParaRPr lang="en-US" altLang="ja-JP" sz="12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400"/>
              </a:lnSpc>
            </a:pPr>
            <a:r>
              <a:rPr lang="zh-CN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 </a:t>
            </a:r>
            <a:r>
              <a:rPr lang="en-US" altLang="zh-CN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TEL : 022-399-8844</a:t>
            </a:r>
          </a:p>
          <a:p>
            <a:pPr>
              <a:lnSpc>
                <a:spcPts val="1400"/>
              </a:lnSpc>
            </a:pP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〒</a:t>
            </a:r>
            <a:r>
              <a:rPr lang="en-US" altLang="ja-JP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980-0014</a:t>
            </a: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　宮城県仙台市青葉区本町三丁目</a:t>
            </a:r>
            <a:r>
              <a:rPr lang="en-US" altLang="ja-JP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7-4</a:t>
            </a: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 宮城県社会福祉会館</a:t>
            </a:r>
            <a:r>
              <a:rPr lang="en-US" altLang="ja-JP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1</a:t>
            </a: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階</a:t>
            </a:r>
            <a:endParaRPr lang="en-US" altLang="ja-JP" sz="12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260648" y="6177136"/>
            <a:ext cx="2492896" cy="2123658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2400" b="1" dirty="0" smtClean="0">
                <a:ln w="12700">
                  <a:solidFill>
                    <a:schemeClr val="tx1">
                      <a:lumMod val="75000"/>
                      <a:lumOff val="2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ea"/>
                <a:cs typeface="メイリオ" panose="020B0604030504040204" pitchFamily="50" charset="-128"/>
              </a:rPr>
              <a:t>①</a:t>
            </a:r>
            <a:endParaRPr lang="en-US" altLang="ja-JP" sz="2400" b="1" dirty="0" smtClean="0">
              <a:ln w="12700">
                <a:solidFill>
                  <a:schemeClr val="tx1">
                    <a:lumMod val="75000"/>
                    <a:lumOff val="25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+mn-ea"/>
              <a:cs typeface="メイリオ" panose="020B0604030504040204" pitchFamily="50" charset="-128"/>
            </a:endParaRPr>
          </a:p>
          <a:p>
            <a:pPr algn="ctr"/>
            <a:r>
              <a:rPr lang="ja-JP" altLang="en-US" sz="3200" b="1" dirty="0" smtClean="0">
                <a:ln w="12700">
                  <a:solidFill>
                    <a:schemeClr val="tx1">
                      <a:lumMod val="75000"/>
                      <a:lumOff val="2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ea"/>
                <a:cs typeface="メイリオ" panose="020B0604030504040204" pitchFamily="50" charset="-128"/>
              </a:rPr>
              <a:t>福祉の資格</a:t>
            </a:r>
            <a:endParaRPr lang="en-US" altLang="ja-JP" sz="3200" b="1" dirty="0" smtClean="0">
              <a:ln w="12700">
                <a:solidFill>
                  <a:schemeClr val="tx1">
                    <a:lumMod val="75000"/>
                    <a:lumOff val="25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+mn-ea"/>
              <a:cs typeface="メイリオ" panose="020B0604030504040204" pitchFamily="50" charset="-128"/>
            </a:endParaRPr>
          </a:p>
          <a:p>
            <a:pPr algn="ctr"/>
            <a:r>
              <a:rPr lang="ja-JP" altLang="en-US" sz="3200" b="1" dirty="0" smtClean="0">
                <a:ln w="12700">
                  <a:solidFill>
                    <a:schemeClr val="tx1">
                      <a:lumMod val="75000"/>
                      <a:lumOff val="2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ea"/>
                <a:cs typeface="メイリオ" panose="020B0604030504040204" pitchFamily="50" charset="-128"/>
              </a:rPr>
              <a:t>を</a:t>
            </a:r>
            <a:endParaRPr lang="en-US" altLang="ja-JP" sz="3200" b="1" dirty="0" smtClean="0">
              <a:ln w="12700">
                <a:solidFill>
                  <a:schemeClr val="tx1">
                    <a:lumMod val="75000"/>
                    <a:lumOff val="25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+mn-ea"/>
              <a:cs typeface="メイリオ" panose="020B0604030504040204" pitchFamily="50" charset="-128"/>
            </a:endParaRPr>
          </a:p>
          <a:p>
            <a:pPr algn="ctr"/>
            <a:r>
              <a:rPr lang="ja-JP" altLang="en-US" sz="3200" b="1" dirty="0" smtClean="0">
                <a:ln w="12700">
                  <a:solidFill>
                    <a:schemeClr val="tx1">
                      <a:lumMod val="75000"/>
                      <a:lumOff val="2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ea"/>
              </a:rPr>
              <a:t>持っている</a:t>
            </a:r>
            <a:endParaRPr lang="en-US" altLang="ja-JP" sz="3200" b="1" dirty="0" smtClean="0">
              <a:ln w="12700">
                <a:solidFill>
                  <a:schemeClr val="tx1">
                    <a:lumMod val="75000"/>
                    <a:lumOff val="25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+mn-ea"/>
            </a:endParaRPr>
          </a:p>
          <a:p>
            <a:pPr algn="ctr"/>
            <a:r>
              <a:rPr lang="ja-JP" altLang="en-US" sz="1200" b="1" dirty="0" smtClean="0">
                <a:ln w="12700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ea"/>
              </a:rPr>
              <a:t>（取得中も可）</a:t>
            </a:r>
            <a:endParaRPr lang="ja-JP" altLang="en-US" sz="1200" b="1" dirty="0">
              <a:ln w="12700">
                <a:noFill/>
                <a:prstDash val="solid"/>
              </a:ln>
              <a:solidFill>
                <a:sysClr val="windowText" lastClr="0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+mn-ea"/>
            </a:endParaRPr>
          </a:p>
        </p:txBody>
      </p:sp>
      <p:sp>
        <p:nvSpPr>
          <p:cNvPr id="27" name="正方形/長方形 26"/>
          <p:cNvSpPr/>
          <p:nvPr/>
        </p:nvSpPr>
        <p:spPr>
          <a:xfrm>
            <a:off x="3861048" y="6249144"/>
            <a:ext cx="2664296" cy="181588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2800" b="1" dirty="0" smtClean="0">
                <a:ln w="12700">
                  <a:solidFill>
                    <a:schemeClr val="tx1">
                      <a:lumMod val="75000"/>
                      <a:lumOff val="2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②</a:t>
            </a:r>
            <a:endParaRPr lang="en-US" altLang="ja-JP" sz="2800" b="1" dirty="0" smtClean="0">
              <a:ln w="12700">
                <a:solidFill>
                  <a:schemeClr val="tx1">
                    <a:lumMod val="75000"/>
                    <a:lumOff val="25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/>
            <a:r>
              <a:rPr lang="ja-JP" altLang="en-US" sz="2800" b="1" dirty="0" smtClean="0">
                <a:ln w="12700">
                  <a:solidFill>
                    <a:schemeClr val="tx1">
                      <a:lumMod val="75000"/>
                      <a:lumOff val="2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初めて</a:t>
            </a:r>
            <a:endParaRPr lang="en-US" altLang="ja-JP" sz="2800" b="1" dirty="0" smtClean="0">
              <a:ln w="12700">
                <a:solidFill>
                  <a:schemeClr val="tx1">
                    <a:lumMod val="75000"/>
                    <a:lumOff val="25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/>
            <a:r>
              <a:rPr lang="ja-JP" altLang="en-US" sz="2800" b="1" dirty="0" smtClean="0">
                <a:ln w="12700">
                  <a:solidFill>
                    <a:schemeClr val="tx1">
                      <a:lumMod val="75000"/>
                      <a:lumOff val="2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介護保険施設に</a:t>
            </a:r>
            <a:endParaRPr lang="en-US" altLang="ja-JP" sz="2800" b="1" dirty="0" smtClean="0">
              <a:ln w="12700">
                <a:solidFill>
                  <a:schemeClr val="tx1">
                    <a:lumMod val="75000"/>
                    <a:lumOff val="25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/>
            <a:r>
              <a:rPr lang="ja-JP" altLang="en-US" sz="2800" b="1" dirty="0" smtClean="0">
                <a:ln w="12700">
                  <a:solidFill>
                    <a:schemeClr val="tx1">
                      <a:lumMod val="75000"/>
                      <a:lumOff val="2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就職した</a:t>
            </a:r>
            <a:endParaRPr lang="ja-JP" altLang="en-US" sz="2800" b="1" dirty="0">
              <a:ln w="12700">
                <a:solidFill>
                  <a:schemeClr val="tx1">
                    <a:lumMod val="75000"/>
                    <a:lumOff val="25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30" name="図 2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="" xmlns:lc="http://schemas.openxmlformats.org/drawingml/2006/lockedCanvas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9160" y="8913440"/>
            <a:ext cx="714375" cy="609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9" name="Picture 5" descr="C:\Users\貸付1\Desktop\画像データ\QRコード\HP\介護分野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636912" y="6825208"/>
            <a:ext cx="1277194" cy="1277194"/>
          </a:xfrm>
          <a:prstGeom prst="rect">
            <a:avLst/>
          </a:prstGeom>
          <a:noFill/>
        </p:spPr>
      </p:pic>
      <p:sp>
        <p:nvSpPr>
          <p:cNvPr id="34" name="正方形/長方形 33"/>
          <p:cNvSpPr/>
          <p:nvPr/>
        </p:nvSpPr>
        <p:spPr>
          <a:xfrm>
            <a:off x="5301208" y="8841432"/>
            <a:ext cx="1392460" cy="5760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/>
            <a:r>
              <a:rPr lang="en-US" sz="1000" kern="100" dirty="0">
                <a:solidFill>
                  <a:srgbClr val="000000"/>
                </a:solidFill>
                <a:effectLst/>
                <a:latin typeface="HG丸ｺﾞｼｯｸM-PRO" panose="020F0600000000000000" pitchFamily="50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 </a:t>
            </a:r>
            <a:endParaRPr lang="ja-JP" sz="1050" kern="100" dirty="0">
              <a:effectLst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indent="149860" algn="just"/>
            <a:r>
              <a:rPr lang="en-US" sz="1000" kern="100" dirty="0" smtClean="0">
                <a:solidFill>
                  <a:srgbClr val="000000"/>
                </a:solidFill>
                <a:effectLst/>
                <a:latin typeface="HG丸ｺﾞｼｯｸM-PRO" panose="020F0600000000000000" pitchFamily="50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Twitter</a:t>
            </a:r>
            <a:endParaRPr lang="ja-JP" sz="1050" kern="100" dirty="0">
              <a:effectLst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indent="157480" algn="just"/>
            <a:r>
              <a:rPr lang="en-US" sz="1050" kern="100" dirty="0">
                <a:solidFill>
                  <a:srgbClr val="000000"/>
                </a:solidFill>
                <a:effectLst/>
                <a:latin typeface="HG丸ｺﾞｼｯｸM-PRO" panose="020F0600000000000000" pitchFamily="50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@</a:t>
            </a:r>
            <a:r>
              <a:rPr lang="en-US" sz="1050" kern="100" dirty="0" err="1">
                <a:solidFill>
                  <a:srgbClr val="000000"/>
                </a:solidFill>
                <a:effectLst/>
                <a:latin typeface="HG丸ｺﾞｼｯｸM-PRO" panose="020F0600000000000000" pitchFamily="50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miyagijinzaic</a:t>
            </a:r>
            <a:endParaRPr lang="ja-JP" sz="1050" kern="100" dirty="0">
              <a:effectLst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pic>
        <p:nvPicPr>
          <p:cNvPr id="1030" name="Picture 6" descr="C:\Users\貸付1\Desktop\画像データ\QRコード\動画関連\介護分野就職支援金貸付事業　の　概要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5157192" y="1064568"/>
            <a:ext cx="1080120" cy="1080120"/>
          </a:xfrm>
          <a:prstGeom prst="rect">
            <a:avLst/>
          </a:prstGeom>
          <a:noFill/>
        </p:spPr>
      </p:pic>
      <p:graphicFrame>
        <p:nvGraphicFramePr>
          <p:cNvPr id="36" name="表 35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800811149"/>
              </p:ext>
            </p:extLst>
          </p:nvPr>
        </p:nvGraphicFramePr>
        <p:xfrm>
          <a:off x="404664" y="3440832"/>
          <a:ext cx="5976664" cy="2592288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5976664">
                  <a:extLst>
                    <a:ext uri="{9D8B030D-6E8A-4147-A177-3AD203B41FA5}">
                      <a16:colId xmlns="" xmlns:a16="http://schemas.microsoft.com/office/drawing/2014/main" val="924066596"/>
                    </a:ext>
                  </a:extLst>
                </a:gridCol>
              </a:tblGrid>
              <a:tr h="2592288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101932236"/>
                  </a:ext>
                </a:extLst>
              </a:tr>
            </a:tbl>
          </a:graphicData>
        </a:graphic>
      </p:graphicFrame>
      <p:pic>
        <p:nvPicPr>
          <p:cNvPr id="1031" name="Picture 7" descr="C:\Users\貸付1\Desktop\画像データ\ネロスクショ\スナップショット000003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76672" y="1136576"/>
            <a:ext cx="2147190" cy="1180577"/>
          </a:xfrm>
          <a:prstGeom prst="rect">
            <a:avLst/>
          </a:prstGeom>
          <a:noFill/>
        </p:spPr>
      </p:pic>
      <p:sp>
        <p:nvSpPr>
          <p:cNvPr id="38" name="正方形/長方形 37"/>
          <p:cNvSpPr/>
          <p:nvPr/>
        </p:nvSpPr>
        <p:spPr>
          <a:xfrm>
            <a:off x="2636912" y="1136576"/>
            <a:ext cx="2448272" cy="138499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2800" b="1" dirty="0" smtClean="0">
                <a:ln w="12700">
                  <a:solidFill>
                    <a:schemeClr val="tx1">
                      <a:lumMod val="75000"/>
                      <a:lumOff val="25000"/>
                    </a:schemeClr>
                  </a:solidFill>
                  <a:prstDash val="solid"/>
                </a:ln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ea"/>
                <a:cs typeface="メイリオ" panose="020B0604030504040204" pitchFamily="50" charset="-128"/>
              </a:rPr>
              <a:t>紹介動画は</a:t>
            </a:r>
            <a:endParaRPr lang="en-US" altLang="ja-JP" sz="2800" b="1" dirty="0" smtClean="0">
              <a:ln w="12700">
                <a:solidFill>
                  <a:schemeClr val="tx1">
                    <a:lumMod val="75000"/>
                    <a:lumOff val="25000"/>
                  </a:schemeClr>
                </a:solidFill>
                <a:prstDash val="solid"/>
              </a:ln>
              <a:solidFill>
                <a:schemeClr val="accent1">
                  <a:lumMod val="40000"/>
                  <a:lumOff val="6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+mn-ea"/>
              <a:cs typeface="メイリオ" panose="020B0604030504040204" pitchFamily="50" charset="-128"/>
            </a:endParaRPr>
          </a:p>
          <a:p>
            <a:pPr algn="ctr"/>
            <a:r>
              <a:rPr lang="en-US" altLang="ja-JP" sz="2800" b="1" dirty="0" smtClean="0">
                <a:ln w="12700">
                  <a:solidFill>
                    <a:schemeClr val="tx1">
                      <a:lumMod val="75000"/>
                      <a:lumOff val="25000"/>
                    </a:schemeClr>
                  </a:solidFill>
                  <a:prstDash val="solid"/>
                </a:ln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ea"/>
                <a:cs typeface="メイリオ" panose="020B0604030504040204" pitchFamily="50" charset="-128"/>
              </a:rPr>
              <a:t>YouTube</a:t>
            </a:r>
            <a:r>
              <a:rPr lang="ja-JP" altLang="en-US" sz="2800" b="1" dirty="0" smtClean="0">
                <a:ln w="12700">
                  <a:solidFill>
                    <a:schemeClr val="tx1">
                      <a:lumMod val="75000"/>
                      <a:lumOff val="25000"/>
                    </a:schemeClr>
                  </a:solidFill>
                  <a:prstDash val="solid"/>
                </a:ln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ea"/>
                <a:cs typeface="メイリオ" panose="020B0604030504040204" pitchFamily="50" charset="-128"/>
              </a:rPr>
              <a:t>へ</a:t>
            </a:r>
            <a:endParaRPr lang="en-US" altLang="ja-JP" sz="2800" b="1" dirty="0" smtClean="0">
              <a:ln w="12700">
                <a:solidFill>
                  <a:schemeClr val="tx1">
                    <a:lumMod val="75000"/>
                    <a:lumOff val="25000"/>
                  </a:schemeClr>
                </a:solidFill>
                <a:prstDash val="solid"/>
              </a:ln>
              <a:solidFill>
                <a:schemeClr val="accent1">
                  <a:lumMod val="40000"/>
                  <a:lumOff val="6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+mn-ea"/>
              <a:cs typeface="メイリオ" panose="020B0604030504040204" pitchFamily="50" charset="-128"/>
            </a:endParaRPr>
          </a:p>
          <a:p>
            <a:pPr algn="ctr"/>
            <a:endParaRPr lang="en-US" altLang="ja-JP" sz="2800" b="1" dirty="0" smtClean="0">
              <a:ln w="12700">
                <a:solidFill>
                  <a:schemeClr val="tx1">
                    <a:lumMod val="75000"/>
                    <a:lumOff val="25000"/>
                  </a:schemeClr>
                </a:solidFill>
                <a:prstDash val="solid"/>
              </a:ln>
              <a:solidFill>
                <a:schemeClr val="accent1">
                  <a:lumMod val="40000"/>
                  <a:lumOff val="6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+mn-ea"/>
              <a:cs typeface="メイリオ" panose="020B0604030504040204" pitchFamily="50" charset="-128"/>
            </a:endParaRPr>
          </a:p>
        </p:txBody>
      </p:sp>
      <p:sp>
        <p:nvSpPr>
          <p:cNvPr id="39" name="正方形/長方形 38"/>
          <p:cNvSpPr/>
          <p:nvPr/>
        </p:nvSpPr>
        <p:spPr>
          <a:xfrm>
            <a:off x="2852936" y="2072680"/>
            <a:ext cx="3816424" cy="27699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1200" b="1" dirty="0" smtClean="0">
                <a:ln w="12700">
                  <a:solidFill>
                    <a:schemeClr val="tx1">
                      <a:lumMod val="75000"/>
                      <a:lumOff val="2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ea"/>
                <a:cs typeface="メイリオ" panose="020B0604030504040204" pitchFamily="50" charset="-128"/>
              </a:rPr>
              <a:t>「介護分野就職支援金貸付事業　の　概要」</a:t>
            </a:r>
            <a:endParaRPr lang="en-US" altLang="ja-JP" sz="1200" b="1" dirty="0" smtClean="0">
              <a:ln w="12700">
                <a:solidFill>
                  <a:schemeClr val="tx1">
                    <a:lumMod val="75000"/>
                    <a:lumOff val="2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+mn-ea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20562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13279</TotalTime>
  <Words>146</Words>
  <Application>Microsoft Office PowerPoint</Application>
  <PresentationFormat>A4 210 x 297 mm</PresentationFormat>
  <Paragraphs>49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スライド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現在、介護職から離職されている方に・・・ 再就職準備金のご案内</dc:title>
  <dc:creator>徳久 知之(tokuhisa-tomoyuki)</dc:creator>
  <cp:lastModifiedBy>貸付1</cp:lastModifiedBy>
  <cp:revision>147</cp:revision>
  <cp:lastPrinted>2022-03-11T02:14:00Z</cp:lastPrinted>
  <dcterms:created xsi:type="dcterms:W3CDTF">2017-04-05T09:38:04Z</dcterms:created>
  <dcterms:modified xsi:type="dcterms:W3CDTF">2023-07-12T23:27:03Z</dcterms:modified>
</cp:coreProperties>
</file>