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8" r:id="rId2"/>
  </p:sldIdLst>
  <p:sldSz cx="6858000" cy="9906000" type="A4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807">
          <p15:clr>
            <a:srgbClr val="A4A3A4"/>
          </p15:clr>
        </p15:guide>
        <p15:guide id="2" pos="40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492"/>
    <a:srgbClr val="00FFCC"/>
    <a:srgbClr val="00FFFF"/>
    <a:srgbClr val="FF00FF"/>
    <a:srgbClr val="99FF66"/>
    <a:srgbClr val="00FF00"/>
    <a:srgbClr val="CCFF99"/>
    <a:srgbClr val="009900"/>
    <a:srgbClr val="FF0000"/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00" autoAdjust="0"/>
    <p:restoredTop sz="94660"/>
  </p:normalViewPr>
  <p:slideViewPr>
    <p:cSldViewPr>
      <p:cViewPr>
        <p:scale>
          <a:sx n="100" d="100"/>
          <a:sy n="100" d="100"/>
        </p:scale>
        <p:origin x="-1584" y="1110"/>
      </p:cViewPr>
      <p:guideLst>
        <p:guide orient="horz" pos="807"/>
        <p:guide pos="406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3474"/>
          </a:xfrm>
          <a:prstGeom prst="rect">
            <a:avLst/>
          </a:prstGeom>
        </p:spPr>
        <p:txBody>
          <a:bodyPr vert="horz" lIns="90663" tIns="45331" rIns="90663" bIns="4533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3474"/>
          </a:xfrm>
          <a:prstGeom prst="rect">
            <a:avLst/>
          </a:prstGeom>
        </p:spPr>
        <p:txBody>
          <a:bodyPr vert="horz" lIns="90663" tIns="45331" rIns="90663" bIns="45331" rtlCol="0"/>
          <a:lstStyle>
            <a:lvl1pPr algn="r">
              <a:defRPr sz="1200"/>
            </a:lvl1pPr>
          </a:lstStyle>
          <a:p>
            <a:fld id="{C3CF7F14-6D85-4593-962D-1B3DEA360BB7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1363"/>
            <a:ext cx="256063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63" tIns="45331" rIns="90663" bIns="4533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0663" tIns="45331" rIns="90663" bIns="4533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0663" tIns="45331" rIns="90663" bIns="4533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4301"/>
            <a:ext cx="2918831" cy="493474"/>
          </a:xfrm>
          <a:prstGeom prst="rect">
            <a:avLst/>
          </a:prstGeom>
        </p:spPr>
        <p:txBody>
          <a:bodyPr vert="horz" lIns="90663" tIns="45331" rIns="90663" bIns="45331" rtlCol="0" anchor="b"/>
          <a:lstStyle>
            <a:lvl1pPr algn="r">
              <a:defRPr sz="1200"/>
            </a:lvl1pPr>
          </a:lstStyle>
          <a:p>
            <a:fld id="{45E403C5-80B2-4627-969C-5F0445419A3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136762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角丸四角形 32"/>
          <p:cNvSpPr/>
          <p:nvPr/>
        </p:nvSpPr>
        <p:spPr>
          <a:xfrm>
            <a:off x="188640" y="8841432"/>
            <a:ext cx="6480174" cy="720080"/>
          </a:xfrm>
          <a:prstGeom prst="roundRect">
            <a:avLst>
              <a:gd name="adj" fmla="val 17152"/>
            </a:avLst>
          </a:prstGeom>
          <a:noFill/>
          <a:ln w="28575">
            <a:solidFill>
              <a:srgbClr val="00B49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44000" tIns="108000" rIns="0" rtlCol="0" anchor="ctr"/>
          <a:lstStyle/>
          <a:p>
            <a:pPr>
              <a:lnSpc>
                <a:spcPts val="14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社会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福祉法人宮城県社会福祉協議会　福祉人材課人材支援係</a:t>
            </a:r>
            <a:r>
              <a:rPr lang="zh-CN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 （</a:t>
            </a:r>
            <a:r>
              <a:rPr lang="en-US" altLang="zh-CN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TEL : 022-399-8844</a:t>
            </a:r>
            <a:r>
              <a:rPr lang="zh-CN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）</a:t>
            </a:r>
            <a:endParaRPr lang="en-US" altLang="zh-CN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980-0014 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宮城県仙台市青葉区本町三丁目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7-4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宮城県社会福祉会館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階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ホームページ：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http://www.miyagi-sfk.net</a:t>
            </a:r>
            <a:endParaRPr lang="zh-CN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188640" y="8625408"/>
            <a:ext cx="2592000" cy="269390"/>
          </a:xfrm>
          <a:prstGeom prst="roundRect">
            <a:avLst/>
          </a:prstGeom>
          <a:solidFill>
            <a:srgbClr val="00B492"/>
          </a:solidFill>
          <a:ln>
            <a:solidFill>
              <a:srgbClr val="0099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お申し込み・お問い合わせ先</a:t>
            </a:r>
            <a:endParaRPr lang="ja-JP" altLang="en-US" sz="14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188914" y="1418527"/>
            <a:ext cx="6480174" cy="3750497"/>
          </a:xfrm>
          <a:prstGeom prst="roundRect">
            <a:avLst>
              <a:gd name="adj" fmla="val 3954"/>
            </a:avLst>
          </a:prstGeom>
          <a:noFill/>
          <a:ln w="28575">
            <a:solidFill>
              <a:srgbClr val="00B49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400"/>
              </a:lnSpc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144000" y="1280592"/>
            <a:ext cx="3717048" cy="269390"/>
          </a:xfrm>
          <a:prstGeom prst="roundRect">
            <a:avLst/>
          </a:prstGeom>
          <a:solidFill>
            <a:srgbClr val="00B492"/>
          </a:solidFill>
          <a:ln>
            <a:solidFill>
              <a:srgbClr val="0099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108000" rtlCol="0" anchor="ctr"/>
          <a:lstStyle/>
          <a:p>
            <a:r>
              <a:rPr lang="ja-JP" altLang="en-US" sz="1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介護福祉士の「福祉系高校修学</a:t>
            </a:r>
            <a:r>
              <a:rPr lang="zh-TW" altLang="en-US" sz="1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資金</a:t>
            </a:r>
            <a:r>
              <a:rPr lang="ja-JP" altLang="en-US" sz="1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」とは</a:t>
            </a:r>
            <a:endParaRPr lang="ja-JP" altLang="en-US" sz="14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332656" y="7329264"/>
            <a:ext cx="6012000" cy="720381"/>
          </a:xfrm>
          <a:prstGeom prst="roundRect">
            <a:avLst>
              <a:gd name="adj" fmla="val 0"/>
            </a:avLst>
          </a:prstGeom>
          <a:solidFill>
            <a:srgbClr val="00B492">
              <a:alpha val="25000"/>
            </a:srgbClr>
          </a:solidFill>
          <a:ln w="12700">
            <a:solidFill>
              <a:srgbClr val="009900"/>
            </a:solidFill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44000" rtlCol="0" anchor="ctr"/>
          <a:lstStyle/>
          <a:p>
            <a:pPr>
              <a:lnSpc>
                <a:spcPts val="400"/>
              </a:lnSpc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400"/>
              </a:lnSpc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zh-CN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福祉系</a:t>
            </a:r>
            <a:r>
              <a:rPr lang="zh-CN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高校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卒業した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日から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１年以内に介護福祉士の登録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行い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、 宮城県内で３年間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介護や福祉等の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業務に従事した場合等に、貸付金の返還が免除されます。</a:t>
            </a:r>
          </a:p>
        </p:txBody>
      </p:sp>
      <p:sp>
        <p:nvSpPr>
          <p:cNvPr id="44" name="角丸四角形 43"/>
          <p:cNvSpPr/>
          <p:nvPr/>
        </p:nvSpPr>
        <p:spPr>
          <a:xfrm>
            <a:off x="188640" y="5457056"/>
            <a:ext cx="6480174" cy="3096344"/>
          </a:xfrm>
          <a:prstGeom prst="roundRect">
            <a:avLst>
              <a:gd name="adj" fmla="val 3750"/>
            </a:avLst>
          </a:prstGeom>
          <a:noFill/>
          <a:ln w="28575">
            <a:solidFill>
              <a:srgbClr val="00B49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116632" y="5313040"/>
            <a:ext cx="1944000" cy="270000"/>
          </a:xfrm>
          <a:prstGeom prst="roundRect">
            <a:avLst/>
          </a:prstGeom>
          <a:solidFill>
            <a:srgbClr val="00B492"/>
          </a:solidFill>
          <a:ln>
            <a:solidFill>
              <a:srgbClr val="0099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108000" rtlCol="0" anchor="ctr"/>
          <a:lstStyle/>
          <a:p>
            <a:r>
              <a:rPr lang="ja-JP" altLang="en-US" sz="1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ご利用条件について</a:t>
            </a:r>
            <a:endParaRPr lang="ja-JP" altLang="en-US" sz="14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404664" y="5673080"/>
            <a:ext cx="6168270" cy="1965809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○</a:t>
            </a:r>
            <a:r>
              <a:rPr lang="zh-CN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福祉</a:t>
            </a:r>
            <a:r>
              <a:rPr lang="zh-CN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系</a:t>
            </a:r>
            <a:r>
              <a:rPr lang="zh-CN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高校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在学して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いる方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で、卒業後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、宮城県内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において介護や福祉等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の仕事に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就く予定の方が、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「福祉系高校修学資金」の対象です。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○卒業後、１年以内に介護福祉士の登録を行う必要があります。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○なお、大学や短大、専門学校等に進学した場合は、大学等を卒業後に、介護福祉士の登録や介護や福祉等の仕事に就く必要があります。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188914" y="1640367"/>
            <a:ext cx="6480174" cy="1138571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福祉系高校に在学し介護福祉に関する科目を履修する方は、卒業後に介護福祉士国家試験に合格することで介護福祉士の資格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を取得することができます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。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600"/>
              </a:spcBef>
              <a:tabLst>
                <a:tab pos="2330450" algn="l"/>
              </a:tabLst>
            </a:pP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現在福祉系高校に在学中又はこれから入学しようと考え、介護福祉士の資格の取得を目指す皆さまをサポートするため、下記のような「福祉系高校修学</a:t>
            </a:r>
            <a:r>
              <a:rPr lang="zh-TW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資金</a:t>
            </a:r>
            <a:r>
              <a:rPr lang="zh-TW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貸付制度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」があります。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260648" y="7185248"/>
            <a:ext cx="1692000" cy="234000"/>
          </a:xfrm>
          <a:prstGeom prst="roundRect">
            <a:avLst>
              <a:gd name="adj" fmla="val 50000"/>
            </a:avLst>
          </a:prstGeom>
          <a:solidFill>
            <a:srgbClr val="00B492"/>
          </a:solidFill>
          <a:ln w="12700">
            <a:solidFill>
              <a:srgbClr val="009900"/>
            </a:solidFill>
            <a:prstDash val="sysDot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返還の免除について</a:t>
            </a:r>
          </a:p>
        </p:txBody>
      </p:sp>
      <p:sp>
        <p:nvSpPr>
          <p:cNvPr id="57" name="角丸四角形 56"/>
          <p:cNvSpPr/>
          <p:nvPr/>
        </p:nvSpPr>
        <p:spPr>
          <a:xfrm>
            <a:off x="260648" y="2648744"/>
            <a:ext cx="6318043" cy="1376455"/>
          </a:xfrm>
          <a:prstGeom prst="roundRect">
            <a:avLst>
              <a:gd name="adj" fmla="val 0"/>
            </a:avLst>
          </a:prstGeom>
          <a:solidFill>
            <a:srgbClr val="00B492">
              <a:alpha val="25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rIns="72000" rtlCol="0" anchor="t" anchorCtr="0"/>
          <a:lstStyle/>
          <a:p>
            <a:r>
              <a:rPr lang="ja-JP" altLang="en-US" sz="1600" dirty="0" smtClean="0">
                <a:solidFill>
                  <a:srgbClr val="00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▶</a:t>
            </a:r>
            <a:r>
              <a:rPr lang="ja-JP" alt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以下の費用をお貸しします。</a:t>
            </a: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　　○ 修学準備金（入学金を除く）３万円（入学時に限る）</a:t>
            </a:r>
            <a:endParaRPr lang="en-US" altLang="ja-JP" sz="1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　　○ 介護実習費　　　　　　　　３万円（年額）</a:t>
            </a:r>
            <a:endParaRPr lang="en-US" altLang="ja-JP" sz="1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　　○ 国家試験受験対策費用　　　４万円（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年額</a:t>
            </a: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）</a:t>
            </a:r>
            <a:endParaRPr lang="en-US" altLang="ja-JP" sz="1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　　○ 就職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準備</a:t>
            </a: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金　　　　　　　２０万円（卒業後、就職する場合に限る）</a:t>
            </a:r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</p:txBody>
      </p:sp>
      <p:sp>
        <p:nvSpPr>
          <p:cNvPr id="58" name="タイトル 1"/>
          <p:cNvSpPr txBox="1">
            <a:spLocks/>
          </p:cNvSpPr>
          <p:nvPr/>
        </p:nvSpPr>
        <p:spPr>
          <a:xfrm>
            <a:off x="72000" y="-195064"/>
            <a:ext cx="6693842" cy="14036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400"/>
              </a:lnSpc>
            </a:pPr>
            <a:r>
              <a:rPr lang="ja-JP" altLang="en-US" sz="2000" b="1" dirty="0" smtClean="0">
                <a:solidFill>
                  <a:srgbClr val="00B49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介護福祉士を目指す方へ</a:t>
            </a:r>
            <a:r>
              <a:rPr lang="en-US" altLang="ja-JP" sz="2200" b="1" dirty="0" smtClean="0">
                <a:solidFill>
                  <a:srgbClr val="00B49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2200" b="1" dirty="0" smtClean="0">
                <a:solidFill>
                  <a:srgbClr val="00B49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4600" b="1" dirty="0" smtClean="0">
                <a:ln w="12700">
                  <a:solidFill>
                    <a:srgbClr val="009900"/>
                  </a:solidFill>
                  <a:prstDash val="solid"/>
                </a:ln>
                <a:solidFill>
                  <a:srgbClr val="00B49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福祉系高校修学資金</a:t>
            </a:r>
            <a:r>
              <a:rPr lang="ja-JP" altLang="en-US" sz="2400" b="1" dirty="0" smtClean="0">
                <a:solidFill>
                  <a:srgbClr val="00B49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のご案内</a:t>
            </a:r>
            <a:endParaRPr lang="ja-JP" altLang="en-US" sz="2400" b="1" dirty="0">
              <a:solidFill>
                <a:srgbClr val="00B49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260648" y="4160912"/>
            <a:ext cx="6318043" cy="812510"/>
          </a:xfrm>
          <a:prstGeom prst="roundRect">
            <a:avLst>
              <a:gd name="adj" fmla="val 0"/>
            </a:avLst>
          </a:prstGeom>
          <a:solidFill>
            <a:srgbClr val="00B492">
              <a:alpha val="25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rIns="72000" rtlCol="0" anchor="t" anchorCtr="0"/>
          <a:lstStyle/>
          <a:p>
            <a:pPr>
              <a:lnSpc>
                <a:spcPts val="2800"/>
              </a:lnSpc>
            </a:pPr>
            <a:r>
              <a:rPr lang="ja-JP" altLang="en-US" sz="1600" dirty="0" smtClean="0">
                <a:ln>
                  <a:solidFill>
                    <a:srgbClr val="009900"/>
                  </a:solidFill>
                </a:ln>
                <a:solidFill>
                  <a:srgbClr val="00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▶</a:t>
            </a:r>
            <a:r>
              <a:rPr lang="ja-JP" alt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介護福祉士の資格取得後、３年間介護や福祉等の業務に従事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する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ことで、貸付金の</a:t>
            </a:r>
            <a:r>
              <a:rPr lang="ja-JP" altLang="en-US" sz="2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返還が全額免除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されます。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32656" y="8193360"/>
            <a:ext cx="5832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実施要綱や手引き，様式等は下記</a:t>
            </a:r>
            <a:r>
              <a:rPr lang="ja-JP" altLang="en-US" sz="1200" smtClean="0">
                <a:latin typeface="HG丸ｺﾞｼｯｸM-PRO" pitchFamily="50" charset="-128"/>
                <a:ea typeface="HG丸ｺﾞｼｯｸM-PRO" pitchFamily="50" charset="-128"/>
              </a:rPr>
              <a:t>ホームページからダウンロード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できます。</a:t>
            </a:r>
            <a:endParaRPr kumimoji="1"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215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1702</TotalTime>
  <Words>216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現在、介護職から離職されている方に・・・ 再就職準備金のご案内</dc:title>
  <dc:creator>徳久 知之(tokuhisa-tomoyuki)</dc:creator>
  <cp:lastModifiedBy>user</cp:lastModifiedBy>
  <cp:revision>131</cp:revision>
  <cp:lastPrinted>2021-04-07T09:34:20Z</cp:lastPrinted>
  <dcterms:created xsi:type="dcterms:W3CDTF">2017-04-05T09:38:04Z</dcterms:created>
  <dcterms:modified xsi:type="dcterms:W3CDTF">2022-02-08T10:53:08Z</dcterms:modified>
</cp:coreProperties>
</file>