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 id="2147484025" r:id="rId2"/>
    <p:sldMasterId id="2147484139" r:id="rId3"/>
    <p:sldMasterId id="2147484295" r:id="rId4"/>
  </p:sldMasterIdLst>
  <p:notesMasterIdLst>
    <p:notesMasterId r:id="rId17"/>
  </p:notesMasterIdLst>
  <p:handoutMasterIdLst>
    <p:handoutMasterId r:id="rId18"/>
  </p:handoutMasterIdLst>
  <p:sldIdLst>
    <p:sldId id="7263" r:id="rId5"/>
    <p:sldId id="473" r:id="rId6"/>
    <p:sldId id="484" r:id="rId7"/>
    <p:sldId id="486" r:id="rId8"/>
    <p:sldId id="589" r:id="rId9"/>
    <p:sldId id="7277" r:id="rId10"/>
    <p:sldId id="7291" r:id="rId11"/>
    <p:sldId id="7282" r:id="rId12"/>
    <p:sldId id="7287" r:id="rId13"/>
    <p:sldId id="7292" r:id="rId14"/>
    <p:sldId id="7293" r:id="rId15"/>
    <p:sldId id="7294"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K03141ND" initials="H" lastIdx="1" clrIdx="0">
    <p:extLst>
      <p:ext uri="{19B8F6BF-5375-455C-9EA6-DF929625EA0E}">
        <p15:presenceInfo xmlns:p15="http://schemas.microsoft.com/office/powerpoint/2012/main" userId="S-1-5-21-117703285-1042790558-1701986420-5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66FFCC"/>
    <a:srgbClr val="FFC000"/>
    <a:srgbClr val="000000"/>
    <a:srgbClr val="FFFFFF"/>
    <a:srgbClr val="DDDDDD"/>
    <a:srgbClr val="FFFF00"/>
    <a:srgbClr val="4472C4"/>
    <a:srgbClr val="00CC9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56522" autoAdjust="0"/>
  </p:normalViewPr>
  <p:slideViewPr>
    <p:cSldViewPr snapToGrid="0">
      <p:cViewPr varScale="1">
        <p:scale>
          <a:sx n="57" d="100"/>
          <a:sy n="57" d="100"/>
        </p:scale>
        <p:origin x="2164" y="52"/>
      </p:cViewPr>
      <p:guideLst/>
    </p:cSldViewPr>
  </p:slideViewPr>
  <p:outlineViewPr>
    <p:cViewPr>
      <p:scale>
        <a:sx n="33" d="100"/>
        <a:sy n="33" d="100"/>
      </p:scale>
      <p:origin x="0" y="-20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B69FFA5-EC39-0E65-5FA8-B0B09A28D28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AA3792-A579-432C-0C6B-1DA21EF154A7}"/>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0776044-AF26-4301-8267-57D37DC61220}" type="datetimeFigureOut">
              <a:rPr kumimoji="1" lang="ja-JP" altLang="en-US" smtClean="0"/>
              <a:t>2024/3/18</a:t>
            </a:fld>
            <a:endParaRPr kumimoji="1" lang="ja-JP" altLang="en-US"/>
          </a:p>
        </p:txBody>
      </p:sp>
      <p:sp>
        <p:nvSpPr>
          <p:cNvPr id="4" name="フッター プレースホルダー 3">
            <a:extLst>
              <a:ext uri="{FF2B5EF4-FFF2-40B4-BE49-F238E27FC236}">
                <a16:creationId xmlns:a16="http://schemas.microsoft.com/office/drawing/2014/main" id="{E80841A6-B879-1915-C8B8-39317AD3F7B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DC56069-DDDD-ECC0-79CD-91D80FCB9905}"/>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801AE12-0554-42D8-828D-4BEC970AEA01}" type="slidenum">
              <a:rPr kumimoji="1" lang="ja-JP" altLang="en-US" smtClean="0"/>
              <a:t>‹#›</a:t>
            </a:fld>
            <a:endParaRPr kumimoji="1" lang="ja-JP" altLang="en-US"/>
          </a:p>
        </p:txBody>
      </p:sp>
    </p:spTree>
    <p:extLst>
      <p:ext uri="{BB962C8B-B14F-4D97-AF65-F5344CB8AC3E}">
        <p14:creationId xmlns:p14="http://schemas.microsoft.com/office/powerpoint/2010/main" val="34866621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A720BBE5-45D4-4272-8A0D-632293D6708B}" type="datetimeFigureOut">
              <a:rPr kumimoji="1" lang="ja-JP" altLang="en-US" smtClean="0"/>
              <a:t>2024/3/18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D9640E15-7AB0-4FAE-A0D5-B1F20C3193BF}" type="slidenum">
              <a:rPr kumimoji="1" lang="ja-JP" altLang="en-US" smtClean="0"/>
              <a:t>‹#›</a:t>
            </a:fld>
            <a:endParaRPr kumimoji="1" lang="ja-JP" altLang="en-US"/>
          </a:p>
        </p:txBody>
      </p:sp>
    </p:spTree>
    <p:extLst>
      <p:ext uri="{BB962C8B-B14F-4D97-AF65-F5344CB8AC3E}">
        <p14:creationId xmlns:p14="http://schemas.microsoft.com/office/powerpoint/2010/main" val="8688747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000" dirty="0">
              <a:latin typeface="HG丸ｺﾞｼｯｸM-PRO" panose="020F0600000000000000" pitchFamily="50" charset="-128"/>
              <a:ea typeface="HG丸ｺﾞｼｯｸM-PRO" panose="020F0600000000000000" pitchFamily="50" charset="-128"/>
            </a:endParaRPr>
          </a:p>
          <a:p>
            <a:endParaRPr kumimoji="1"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31785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浮島地区に男女に分かれてのとなりぐみを開催している。</a:t>
            </a:r>
          </a:p>
          <a:p>
            <a:r>
              <a:rPr kumimoji="1" lang="ja-JP" altLang="en-US" dirty="0"/>
              <a:t>女のとなりぐみは、令和元年から、「自分達はんなことしか出来ないから」と言って、寒天造りをして、そこに地域の住民を混ぜて、お茶飲みをしている。</a:t>
            </a:r>
          </a:p>
          <a:p>
            <a:r>
              <a:rPr kumimoji="1" lang="ja-JP" altLang="en-US" dirty="0"/>
              <a:t>男のとなりぐみは</a:t>
            </a:r>
            <a:r>
              <a:rPr kumimoji="1" lang="ja-JP" altLang="en-US" dirty="0" smtClean="0"/>
              <a:t>、自分たち</a:t>
            </a:r>
            <a:r>
              <a:rPr kumimoji="1" lang="ja-JP" altLang="en-US" dirty="0"/>
              <a:t>の秘密基地で、はっと汁を作ったり、浮島会館で餅を焼いたりして、近所の人や日ごろお世話になっている人を招いて食べながら集っている。</a:t>
            </a:r>
          </a:p>
          <a:p>
            <a:r>
              <a:rPr kumimoji="1" lang="ja-JP" altLang="en-US" dirty="0"/>
              <a:t>共に、自分達仲間での集いに、時々ご近所さんを混ぜるという形で無理の無い集いの場を開催している。</a:t>
            </a:r>
          </a:p>
        </p:txBody>
      </p:sp>
    </p:spTree>
    <p:extLst>
      <p:ext uri="{BB962C8B-B14F-4D97-AF65-F5344CB8AC3E}">
        <p14:creationId xmlns:p14="http://schemas.microsoft.com/office/powerpoint/2010/main" val="3801827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城南地区は、多賀城市の中で一番若い住宅である。</a:t>
            </a:r>
            <a:endParaRPr kumimoji="1" lang="en-US" altLang="ja-JP" dirty="0"/>
          </a:p>
          <a:p>
            <a:r>
              <a:rPr kumimoji="1" lang="ja-JP" altLang="en-US" dirty="0"/>
              <a:t>昔からのつながりが無い為、自分達の地域にあう活動を考え、城南地区の集会所で「ワイガヤしてみませんか」という勉強会を令和</a:t>
            </a:r>
            <a:r>
              <a:rPr kumimoji="1" lang="en-US" altLang="ja-JP" dirty="0"/>
              <a:t>4</a:t>
            </a:r>
            <a:r>
              <a:rPr kumimoji="1" lang="ja-JP" altLang="en-US" dirty="0"/>
              <a:t>年から始め、テーマに対して、興味のある住民を集めて「勉強会」を通じて交流している。</a:t>
            </a:r>
          </a:p>
        </p:txBody>
      </p:sp>
    </p:spTree>
    <p:extLst>
      <p:ext uri="{BB962C8B-B14F-4D97-AF65-F5344CB8AC3E}">
        <p14:creationId xmlns:p14="http://schemas.microsoft.com/office/powerpoint/2010/main" val="141567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eaLnBrk="0"/>
            <a:endParaRPr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9564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78F1AD50-0186-4942-ABDE-98CB16DCED98}" type="slidenum">
              <a:rPr lang="ja-JP" altLang="en-US" smtClean="0"/>
              <a:pPr>
                <a:defRPr/>
              </a:pPr>
              <a:t>3</a:t>
            </a:fld>
            <a:endParaRPr lang="ja-JP" altLang="en-US"/>
          </a:p>
        </p:txBody>
      </p:sp>
      <p:sp>
        <p:nvSpPr>
          <p:cNvPr id="5" name="ノート プレースホルダ 4"/>
          <p:cNvSpPr>
            <a:spLocks noGrp="1"/>
          </p:cNvSpPr>
          <p:nvPr>
            <p:ph type="body" sz="quarter" idx="11"/>
          </p:nvPr>
        </p:nvSpPr>
        <p:spPr>
          <a:xfrm>
            <a:off x="674691" y="4686464"/>
            <a:ext cx="5387975" cy="1675202"/>
          </a:xfrm>
        </p:spPr>
        <p:txBody>
          <a:bodyPr>
            <a:normAutofit/>
          </a:bodyPr>
          <a:lstStyle/>
          <a:p>
            <a:endParaRPr lang="ja-JP" altLang="en-US" sz="1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38710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78F1AD50-0186-4942-ABDE-98CB16DCED98}" type="slidenum">
              <a:rPr lang="ja-JP" altLang="en-US" smtClean="0"/>
              <a:pPr>
                <a:defRPr/>
              </a:pPr>
              <a:t>4</a:t>
            </a:fld>
            <a:endParaRPr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38710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9200" y="719138"/>
            <a:ext cx="4435475" cy="3325812"/>
          </a:xfrm>
        </p:spPr>
      </p:sp>
      <p:sp>
        <p:nvSpPr>
          <p:cNvPr id="3" name="ノート プレースホルダー 2"/>
          <p:cNvSpPr>
            <a:spLocks noGrp="1"/>
          </p:cNvSpPr>
          <p:nvPr>
            <p:ph type="body" idx="1"/>
          </p:nvPr>
        </p:nvSpPr>
        <p:spPr>
          <a:xfrm>
            <a:off x="481725" y="4314480"/>
            <a:ext cx="5909919" cy="3879896"/>
          </a:xfrm>
        </p:spPr>
        <p:txBody>
          <a:bodyPr lIns="179748" rIns="179748"/>
          <a:lstStyle/>
          <a:p>
            <a:endParaRPr kumimoji="1"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2600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2079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HG丸ｺﾞｼｯｸM-PRO" panose="020F0600000000000000" pitchFamily="50" charset="-128"/>
                <a:ea typeface="HG丸ｺﾞｼｯｸM-PRO" panose="020F0600000000000000" pitchFamily="50" charset="-128"/>
              </a:rPr>
              <a:t>新田地区は、地域に七北田川が流れており、この川の氾濫に意識して暮らしている処です。</a:t>
            </a:r>
          </a:p>
          <a:p>
            <a:r>
              <a:rPr kumimoji="1" lang="ja-JP" altLang="en-US" sz="1000" dirty="0">
                <a:latin typeface="HG丸ｺﾞｼｯｸM-PRO" panose="020F0600000000000000" pitchFamily="50" charset="-128"/>
                <a:ea typeface="HG丸ｺﾞｼｯｸM-PRO" panose="020F0600000000000000" pitchFamily="50" charset="-128"/>
              </a:rPr>
              <a:t>そのため、となりぐみが始まってからずっと「防災」をテーマにして地域作りを考えいて、平成</a:t>
            </a:r>
            <a:r>
              <a:rPr kumimoji="1" lang="en-US" altLang="ja-JP" sz="1000" dirty="0">
                <a:latin typeface="HG丸ｺﾞｼｯｸM-PRO" panose="020F0600000000000000" pitchFamily="50" charset="-128"/>
                <a:ea typeface="HG丸ｺﾞｼｯｸM-PRO" panose="020F0600000000000000" pitchFamily="50" charset="-128"/>
              </a:rPr>
              <a:t>30</a:t>
            </a:r>
            <a:r>
              <a:rPr kumimoji="1" lang="ja-JP" altLang="en-US" sz="1000" dirty="0">
                <a:latin typeface="HG丸ｺﾞｼｯｸM-PRO" panose="020F0600000000000000" pitchFamily="50" charset="-128"/>
                <a:ea typeface="HG丸ｺﾞｼｯｸM-PRO" panose="020F0600000000000000" pitchFamily="50" charset="-128"/>
              </a:rPr>
              <a:t>年から「備え～る新田」というサバ飯作りの会を、地域の方と一緒にしています。</a:t>
            </a:r>
          </a:p>
          <a:p>
            <a:r>
              <a:rPr kumimoji="1" lang="ja-JP" altLang="en-US" sz="1000" dirty="0">
                <a:latin typeface="HG丸ｺﾞｼｯｸM-PRO" panose="020F0600000000000000" pitchFamily="50" charset="-128"/>
                <a:ea typeface="HG丸ｺﾞｼｯｸM-PRO" panose="020F0600000000000000" pitchFamily="50" charset="-128"/>
              </a:rPr>
              <a:t>コロナ渦で、「備え～る新田」が出来なくなった時も、「サバ飯作りが出来ないなら、日ごろから地域の人とつながっていれば、いざという時に助け合えるから」と言って、屋外の活動として、七北田川の土手散歩をしたり、紅葉狩りをして、地域の方とつながることを諦めませんでした。</a:t>
            </a:r>
          </a:p>
        </p:txBody>
      </p:sp>
    </p:spTree>
    <p:extLst>
      <p:ext uri="{BB962C8B-B14F-4D97-AF65-F5344CB8AC3E}">
        <p14:creationId xmlns:p14="http://schemas.microsoft.com/office/powerpoint/2010/main" val="235964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a:latin typeface="HG丸ｺﾞｼｯｸM-PRO" panose="020F0600000000000000" pitchFamily="50" charset="-128"/>
                <a:ea typeface="HG丸ｺﾞｼｯｸM-PRO" panose="020F0600000000000000" pitchFamily="50" charset="-128"/>
              </a:rPr>
              <a:t>高橋地区では、「自分達の特技を生かして、地域の人の為に役立ちたい」という思いから、令和</a:t>
            </a:r>
            <a:r>
              <a:rPr kumimoji="1" lang="en-US" altLang="ja-JP" sz="1000" dirty="0">
                <a:latin typeface="HG丸ｺﾞｼｯｸM-PRO" panose="020F0600000000000000" pitchFamily="50" charset="-128"/>
                <a:ea typeface="HG丸ｺﾞｼｯｸM-PRO" panose="020F0600000000000000" pitchFamily="50" charset="-128"/>
              </a:rPr>
              <a:t>2</a:t>
            </a:r>
            <a:r>
              <a:rPr kumimoji="1" lang="ja-JP" altLang="en-US" sz="1000" dirty="0">
                <a:latin typeface="HG丸ｺﾞｼｯｸM-PRO" panose="020F0600000000000000" pitchFamily="50" charset="-128"/>
                <a:ea typeface="HG丸ｺﾞｼｯｸM-PRO" panose="020F0600000000000000" pitchFamily="50" charset="-128"/>
              </a:rPr>
              <a:t>年から「ご近所大工の会」と「ついでにだすどー」という２つの活動をしています。</a:t>
            </a:r>
          </a:p>
          <a:p>
            <a:r>
              <a:rPr kumimoji="1" lang="ja-JP" altLang="en-US" sz="1000" dirty="0">
                <a:latin typeface="HG丸ｺﾞｼｯｸM-PRO" panose="020F0600000000000000" pitchFamily="50" charset="-128"/>
                <a:ea typeface="HG丸ｺﾞｼｯｸM-PRO" panose="020F0600000000000000" pitchFamily="50" charset="-128"/>
              </a:rPr>
              <a:t>そして、令和</a:t>
            </a:r>
            <a:r>
              <a:rPr kumimoji="1" lang="en-US" altLang="ja-JP" sz="1000" dirty="0">
                <a:latin typeface="HG丸ｺﾞｼｯｸM-PRO" panose="020F0600000000000000" pitchFamily="50" charset="-128"/>
                <a:ea typeface="HG丸ｺﾞｼｯｸM-PRO" panose="020F0600000000000000" pitchFamily="50" charset="-128"/>
              </a:rPr>
              <a:t>5</a:t>
            </a:r>
            <a:r>
              <a:rPr kumimoji="1" lang="ja-JP" altLang="en-US" sz="1000" dirty="0">
                <a:latin typeface="HG丸ｺﾞｼｯｸM-PRO" panose="020F0600000000000000" pitchFamily="50" charset="-128"/>
                <a:ea typeface="HG丸ｺﾞｼｯｸM-PRO" panose="020F0600000000000000" pitchFamily="50" charset="-128"/>
              </a:rPr>
              <a:t>年からは、「定年後の男の地域デビュー」を考え続け、「夜カフェ・サンドの会」という、定年間際・定年後の男たちの交流の場を作って活動しています。</a:t>
            </a:r>
          </a:p>
        </p:txBody>
      </p:sp>
    </p:spTree>
    <p:extLst>
      <p:ext uri="{BB962C8B-B14F-4D97-AF65-F5344CB8AC3E}">
        <p14:creationId xmlns:p14="http://schemas.microsoft.com/office/powerpoint/2010/main" val="2330905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山王地区</a:t>
            </a:r>
          </a:p>
          <a:p>
            <a:r>
              <a:rPr kumimoji="1" lang="ja-JP" altLang="en-US" dirty="0"/>
              <a:t>平成</a:t>
            </a:r>
            <a:r>
              <a:rPr kumimoji="1" lang="en-US" altLang="ja-JP" dirty="0"/>
              <a:t>30</a:t>
            </a:r>
            <a:r>
              <a:rPr kumimoji="1" lang="ja-JP" altLang="en-US" dirty="0"/>
              <a:t>年から始めた「頭の体操教室」という将棋や囲碁・麻雀の会の開催をして、地域の方との交流をしてきましたが、コロナ渦で断念。</a:t>
            </a:r>
          </a:p>
          <a:p>
            <a:r>
              <a:rPr kumimoji="1" lang="ja-JP" altLang="en-US" dirty="0"/>
              <a:t>代わりに、屋外で頭と体を使う</a:t>
            </a:r>
            <a:r>
              <a:rPr kumimoji="1" lang="ja-JP" altLang="en-US" sz="1100" dirty="0"/>
              <a:t>「ペタンクの会」で、地域</a:t>
            </a:r>
            <a:r>
              <a:rPr kumimoji="1" lang="ja-JP" altLang="en-US" sz="1100" dirty="0" smtClean="0"/>
              <a:t>の方</a:t>
            </a:r>
            <a:r>
              <a:rPr kumimoji="1" lang="ja-JP" altLang="en-US" sz="1100" dirty="0"/>
              <a:t>と交流。町歩きも行い、自分達の暮らしている地域の理解を深めている。最近、頭の体操教室が復活し始めた。</a:t>
            </a:r>
          </a:p>
          <a:p>
            <a:endParaRPr kumimoji="1" lang="ja-JP" altLang="en-US" sz="1100" dirty="0"/>
          </a:p>
          <a:p>
            <a:r>
              <a:rPr kumimoji="1" lang="ja-JP" altLang="en-US" sz="1100" dirty="0"/>
              <a:t>南宮地区</a:t>
            </a:r>
          </a:p>
          <a:p>
            <a:r>
              <a:rPr kumimoji="1" lang="ja-JP" altLang="en-US" sz="1100" dirty="0"/>
              <a:t>南宮という地域を生かして、元農家のおじいちゃんおばあちゃん達が令和</a:t>
            </a:r>
            <a:r>
              <a:rPr kumimoji="1" lang="en-US" altLang="ja-JP" sz="1100" dirty="0"/>
              <a:t>3</a:t>
            </a:r>
            <a:r>
              <a:rPr kumimoji="1" lang="ja-JP" altLang="en-US" sz="1100" dirty="0"/>
              <a:t>年から子供達に野菜作りを教えている。収穫した野菜は、南宮のおばあちゃんたちの手にかかり、おふくろの味として伝えられるている。</a:t>
            </a:r>
          </a:p>
          <a:p>
            <a:r>
              <a:rPr kumimoji="1" lang="ja-JP" altLang="en-US" sz="1100" dirty="0"/>
              <a:t>写真にはないが、「南宮・ウエルカムマップ」作りをしていて、南宮地区に新しく引っ越しをしてきた住民に渡しながら挨拶に行っている。</a:t>
            </a:r>
          </a:p>
        </p:txBody>
      </p:sp>
    </p:spTree>
    <p:extLst>
      <p:ext uri="{BB962C8B-B14F-4D97-AF65-F5344CB8AC3E}">
        <p14:creationId xmlns:p14="http://schemas.microsoft.com/office/powerpoint/2010/main" val="329110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055F682-6F82-4485-8F4A-8A0F1B263267}" type="datetime1">
              <a:rPr lang="en-US" altLang="ja-JP" smtClean="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10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268A9E-1280-4E8B-A6A0-74D3585F8F34}" type="datetime1">
              <a:rPr kumimoji="1" lang="en-US" altLang="ja-JP" smtClean="0"/>
              <a:t>3/18/2024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142839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5EFA372-AD76-4B6A-8005-A39B6C3B4A1E}" type="datetime1">
              <a:rPr kumimoji="1" lang="en-US" altLang="ja-JP" smtClean="0"/>
              <a:t>3/18/2024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3457656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7" name="タイトル 6"/>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75655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7" name="タイトル 6"/>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2287666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B4399B5-70DF-43A8-A211-83EB298D620F}" type="datetime1">
              <a:rPr lang="en-US" altLang="ja-JP" smtClean="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1660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6AED51-F418-4405-9F6C-00564E14B208}" type="datetime1">
              <a:rPr kumimoji="1" lang="en-US" altLang="ja-JP" smtClean="0"/>
              <a:t>3/18/2024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3139023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B3C0BFC1-0A3E-4864-9A3E-639AB0BDAF4F}" type="datetime1">
              <a:rPr lang="en-US" altLang="ja-JP" smtClean="0"/>
              <a:t>3/18/2024</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5EEE9AA-A498-4222-825F-659F753C5B21}" type="slidenum">
              <a:rPr lang="ja-JP" altLang="en-US" smtClean="0"/>
              <a:pPr>
                <a:defRPr/>
              </a:pPr>
              <a:t>‹#›</a:t>
            </a:fld>
            <a:endParaRPr lang="en-US" altLang="ja-JP"/>
          </a:p>
        </p:txBody>
      </p:sp>
    </p:spTree>
    <p:extLst>
      <p:ext uri="{BB962C8B-B14F-4D97-AF65-F5344CB8AC3E}">
        <p14:creationId xmlns:p14="http://schemas.microsoft.com/office/powerpoint/2010/main" val="1504645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1F95A27-ED7A-48CF-AA0A-FE7C93D2D1CD}" type="datetime1">
              <a:rPr kumimoji="1" lang="en-US" altLang="ja-JP" smtClean="0"/>
              <a:t>3/18/2024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3777471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EE0D3C7-28C8-48CF-BDEC-4B9B17EACED1}" type="datetime1">
              <a:rPr kumimoji="1" lang="en-US" altLang="ja-JP" smtClean="0"/>
              <a:t>3/18/2024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501599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F0C04CF9-3AF9-4A33-8F2F-2F0A5E71F630}" type="datetime1">
              <a:rPr lang="en-US" altLang="ja-JP" smtClean="0"/>
              <a:t>3/18/2024</a:t>
            </a:fld>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F94C7EC3-96CE-45A5-AD27-F9ACD55E112D}" type="slidenum">
              <a:rPr lang="ja-JP" altLang="en-US" smtClean="0"/>
              <a:pPr>
                <a:defRPr/>
              </a:pPr>
              <a:t>‹#›</a:t>
            </a:fld>
            <a:endParaRPr lang="en-US" altLang="ja-JP"/>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99222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3AA53E-3856-4A56-9282-317E7D6AB6CD}" type="datetime1">
              <a:rPr kumimoji="1" lang="en-US" altLang="ja-JP" smtClean="0"/>
              <a:t>3/18/2024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1084871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F8DE3E-3174-4330-B195-9FA7A1883C92}" type="datetime1">
              <a:rPr lang="en-US" altLang="ja-JP" smtClean="0"/>
              <a:t>3/18/2024</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B6BA3B7C-7D2A-46EC-B2B5-6C25F5E43CAE}" type="slidenum">
              <a:rPr lang="ja-JP" altLang="en-US" smtClean="0"/>
              <a:pPr>
                <a:defRPr/>
              </a:pPr>
              <a:t>‹#›</a:t>
            </a:fld>
            <a:endParaRPr lang="en-US" altLang="ja-JP"/>
          </a:p>
        </p:txBody>
      </p:sp>
    </p:spTree>
    <p:extLst>
      <p:ext uri="{BB962C8B-B14F-4D97-AF65-F5344CB8AC3E}">
        <p14:creationId xmlns:p14="http://schemas.microsoft.com/office/powerpoint/2010/main" val="213832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725C33-6CE6-475E-B324-7F23DDEA44E5}" type="datetime1">
              <a:rPr kumimoji="1" lang="en-US" altLang="ja-JP" smtClean="0"/>
              <a:t>3/18/2024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1540959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B6CDA2E7-313C-45F4-BAAB-1105B0CF93CA}" type="datetime1">
              <a:rPr lang="en-US" altLang="ja-JP" smtClean="0"/>
              <a:t>3/18/2024</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8DACF5DE-B079-4B0F-ADD5-BC024D16BDE4}" type="slidenum">
              <a:rPr lang="ja-JP" altLang="en-US" smtClean="0"/>
              <a:pPr>
                <a:defRPr/>
              </a:pPr>
              <a:t>‹#›</a:t>
            </a:fld>
            <a:endParaRPr lang="en-US" altLang="ja-JP"/>
          </a:p>
        </p:txBody>
      </p:sp>
    </p:spTree>
    <p:extLst>
      <p:ext uri="{BB962C8B-B14F-4D97-AF65-F5344CB8AC3E}">
        <p14:creationId xmlns:p14="http://schemas.microsoft.com/office/powerpoint/2010/main" val="526764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338438-D9A7-429C-B721-43A263707987}" type="datetime1">
              <a:rPr kumimoji="1" lang="en-US" altLang="ja-JP" smtClean="0"/>
              <a:t>3/18/2024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3471261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B734DD7-BB21-44A0-9AC0-1CA203A426B0}" type="datetime1">
              <a:rPr kumimoji="1" lang="en-US" altLang="ja-JP" smtClean="0"/>
              <a:t>3/18/2024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1922881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248392-C75E-437A-935A-05FEF848BE9B}" type="datetime1">
              <a:rPr lang="en-US" altLang="ja-JP" smtClean="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68631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D8CEC7-3960-48A0-A51E-89EBF0A78B25}" type="datetime1">
              <a:rPr kumimoji="1" lang="en-US" altLang="ja-JP" smtClean="0"/>
              <a:t>3/18/2024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2397774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BDAA4617-8B41-4C31-8BA5-A74DF2316BBD}" type="datetime1">
              <a:rPr lang="en-US" altLang="ja-JP" smtClean="0"/>
              <a:t>3/18/2024</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5EEE9AA-A498-4222-825F-659F753C5B21}" type="slidenum">
              <a:rPr lang="ja-JP" altLang="en-US" smtClean="0"/>
              <a:pPr>
                <a:defRPr/>
              </a:pPr>
              <a:t>‹#›</a:t>
            </a:fld>
            <a:endParaRPr lang="en-US" altLang="ja-JP"/>
          </a:p>
        </p:txBody>
      </p:sp>
    </p:spTree>
    <p:extLst>
      <p:ext uri="{BB962C8B-B14F-4D97-AF65-F5344CB8AC3E}">
        <p14:creationId xmlns:p14="http://schemas.microsoft.com/office/powerpoint/2010/main" val="3061814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9C5BA5-113E-44F7-9CEB-B69C5A0B1F88}" type="datetime1">
              <a:rPr kumimoji="1" lang="en-US" altLang="ja-JP" smtClean="0"/>
              <a:t>3/18/2024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1555339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E70ABA9-B4E0-461A-BB19-A80F576E416D}" type="datetime1">
              <a:rPr kumimoji="1" lang="en-US" altLang="ja-JP" smtClean="0"/>
              <a:t>3/18/2024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22999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FF92378E-0B58-42A4-AA87-54C435025CA0}" type="datetime1">
              <a:rPr lang="en-US" altLang="ja-JP" smtClean="0"/>
              <a:t>3/18/2024</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5EEE9AA-A498-4222-825F-659F753C5B21}" type="slidenum">
              <a:rPr lang="ja-JP" altLang="en-US" smtClean="0"/>
              <a:pPr>
                <a:defRPr/>
              </a:pPr>
              <a:t>‹#›</a:t>
            </a:fld>
            <a:endParaRPr lang="en-US" altLang="ja-JP"/>
          </a:p>
        </p:txBody>
      </p:sp>
    </p:spTree>
    <p:extLst>
      <p:ext uri="{BB962C8B-B14F-4D97-AF65-F5344CB8AC3E}">
        <p14:creationId xmlns:p14="http://schemas.microsoft.com/office/powerpoint/2010/main" val="1699253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329015F-3C00-4D11-A4E1-777C28387A45}" type="datetime1">
              <a:rPr lang="en-US" altLang="ja-JP" smtClean="0"/>
              <a:t>3/18/2024</a:t>
            </a:fld>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F94C7EC3-96CE-45A5-AD27-F9ACD55E112D}" type="slidenum">
              <a:rPr lang="ja-JP" altLang="en-US" smtClean="0"/>
              <a:pPr>
                <a:defRPr/>
              </a:pPr>
              <a:t>‹#›</a:t>
            </a:fld>
            <a:endParaRPr lang="en-US" altLang="ja-JP"/>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802329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B74B0C-19BA-4951-A1D8-9D3FB2D068DD}" type="datetime1">
              <a:rPr lang="en-US" altLang="ja-JP" smtClean="0"/>
              <a:t>3/18/2024</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B6BA3B7C-7D2A-46EC-B2B5-6C25F5E43CAE}" type="slidenum">
              <a:rPr lang="ja-JP" altLang="en-US" smtClean="0"/>
              <a:pPr>
                <a:defRPr/>
              </a:pPr>
              <a:t>‹#›</a:t>
            </a:fld>
            <a:endParaRPr lang="en-US" altLang="ja-JP"/>
          </a:p>
        </p:txBody>
      </p:sp>
    </p:spTree>
    <p:extLst>
      <p:ext uri="{BB962C8B-B14F-4D97-AF65-F5344CB8AC3E}">
        <p14:creationId xmlns:p14="http://schemas.microsoft.com/office/powerpoint/2010/main" val="3914522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3A2157-6C70-491A-9816-2977A6F79B6B}" type="datetime1">
              <a:rPr kumimoji="1" lang="en-US" altLang="ja-JP" smtClean="0"/>
              <a:t>3/18/2024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2435804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07DC78-7CA9-46C5-A49C-D5CEE17581A2}" type="datetime1">
              <a:rPr kumimoji="1" lang="en-US" altLang="ja-JP" smtClean="0"/>
              <a:t>3/18/2024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3849728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7EA3F5-7B57-4730-8C06-47A45B378672}" type="datetime1">
              <a:rPr kumimoji="1" lang="en-US" altLang="ja-JP" smtClean="0"/>
              <a:t>3/18/2024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1713179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8222405-5ADE-4E09-8D07-7B6348E510BC}" type="datetime1">
              <a:rPr kumimoji="1" lang="en-US" altLang="ja-JP" smtClean="0"/>
              <a:t>3/18/2024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2389595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00B61377-EF00-4EC3-AB2C-46FA3690385C}" type="datetime1">
              <a:rPr lang="en-US" altLang="ja-JP" smtClean="0"/>
              <a:t>3/18/2024</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smtClean="0"/>
              <a:t>‹#›</a:t>
            </a:fld>
            <a:endParaRPr lang="en-US" dirty="0"/>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985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E0EE1D-FD18-4600-B774-88AD35EC330A}" type="datetime1">
              <a:rPr kumimoji="1" lang="en-US" altLang="ja-JP" smtClean="0"/>
              <a:t>3/18/2024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1062773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41A6ED8B-5E58-44F5-817C-31FE39B09579}" type="datetime1">
              <a:rPr lang="en-US" altLang="ja-JP" smtClean="0"/>
              <a:t>3/18/2024</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5EEE9AA-A498-4222-825F-659F753C5B21}" type="slidenum">
              <a:rPr lang="ja-JP" altLang="en-US" smtClean="0"/>
              <a:pPr>
                <a:defRPr/>
              </a:pPr>
              <a:t>‹#›</a:t>
            </a:fld>
            <a:endParaRPr lang="en-US" altLang="ja-JP"/>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696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8205E0-555A-4CA3-94CC-0D700D669B42}" type="datetime1">
              <a:rPr kumimoji="1" lang="en-US" altLang="ja-JP" smtClean="0"/>
              <a:t>3/18/2024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184030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DA413C-B484-4BBE-9971-AD09BB524655}" type="datetime1">
              <a:rPr kumimoji="1" lang="en-US" altLang="ja-JP" smtClean="0"/>
              <a:t>3/18/2024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967774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3CA1F4A-E83E-463A-9686-6084295218EA}" type="datetime1">
              <a:rPr kumimoji="1" lang="en-US" altLang="ja-JP" smtClean="0"/>
              <a:t>3/18/2024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999820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703FB191-6CB2-4750-B9C3-67D963BEA0BD}" type="datetime1">
              <a:rPr lang="en-US" altLang="ja-JP" smtClean="0"/>
              <a:t>3/18/2024</a:t>
            </a:fld>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F94C7EC3-96CE-45A5-AD27-F9ACD55E112D}" type="slidenum">
              <a:rPr lang="ja-JP" altLang="en-US" smtClean="0"/>
              <a:pPr>
                <a:defRPr/>
              </a:pPr>
              <a:t>‹#›</a:t>
            </a:fld>
            <a:endParaRPr lang="en-US" altLang="ja-JP"/>
          </a:p>
        </p:txBody>
      </p:sp>
    </p:spTree>
    <p:extLst>
      <p:ext uri="{BB962C8B-B14F-4D97-AF65-F5344CB8AC3E}">
        <p14:creationId xmlns:p14="http://schemas.microsoft.com/office/powerpoint/2010/main" val="229862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157A817-2503-46C2-BAEC-0851823C21BF}" type="datetime1">
              <a:rPr lang="en-US" altLang="ja-JP" smtClean="0"/>
              <a:t>3/18/2024</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B6BA3B7C-7D2A-46EC-B2B5-6C25F5E43CAE}" type="slidenum">
              <a:rPr lang="ja-JP" altLang="en-US" smtClean="0"/>
              <a:pPr>
                <a:defRPr/>
              </a:pPr>
              <a:t>‹#›</a:t>
            </a:fld>
            <a:endParaRPr lang="en-US" altLang="ja-JP"/>
          </a:p>
        </p:txBody>
      </p:sp>
    </p:spTree>
    <p:extLst>
      <p:ext uri="{BB962C8B-B14F-4D97-AF65-F5344CB8AC3E}">
        <p14:creationId xmlns:p14="http://schemas.microsoft.com/office/powerpoint/2010/main" val="1493619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93FDDD-D0F0-42F5-85CD-496183274AF9}" type="datetime1">
              <a:rPr kumimoji="1" lang="en-US" altLang="ja-JP" smtClean="0"/>
              <a:t>3/18/2024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4081266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1D9D48AD-30AB-4665-8D73-4C404010E673}" type="datetime1">
              <a:rPr lang="en-US" altLang="ja-JP" smtClean="0"/>
              <a:t>3/18/2024</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8DACF5DE-B079-4B0F-ADD5-BC024D16BDE4}" type="slidenum">
              <a:rPr lang="ja-JP" altLang="en-US" smtClean="0"/>
              <a:pPr>
                <a:defRPr/>
              </a:pPr>
              <a:t>‹#›</a:t>
            </a:fld>
            <a:endParaRPr lang="en-US" altLang="ja-JP"/>
          </a:p>
        </p:txBody>
      </p:sp>
    </p:spTree>
    <p:extLst>
      <p:ext uri="{BB962C8B-B14F-4D97-AF65-F5344CB8AC3E}">
        <p14:creationId xmlns:p14="http://schemas.microsoft.com/office/powerpoint/2010/main" val="1212268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AB6742-7D60-4303-B9BA-068C82267F34}" type="datetime1">
              <a:rPr kumimoji="1" lang="en-US" altLang="ja-JP" smtClean="0"/>
              <a:t>3/18/2024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28698417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5C70E0-969C-43DC-986F-10AE5B0EC548}" type="datetime1">
              <a:rPr kumimoji="1" lang="en-US" altLang="ja-JP" smtClean="0"/>
              <a:t>3/18/2024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296636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2AD958F-560B-47C0-A5E9-8AC9D598BB16}" type="datetime1">
              <a:rPr kumimoji="1" lang="en-US" altLang="ja-JP" smtClean="0"/>
              <a:t>3/18/2024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751902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0139703E-9A30-4C72-9C50-D3FC91C18776}" type="datetime1">
              <a:rPr lang="en-US" altLang="ja-JP" smtClean="0"/>
              <a:t>3/18/2024</a:t>
            </a:fld>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F94C7EC3-96CE-45A5-AD27-F9ACD55E112D}" type="slidenum">
              <a:rPr lang="ja-JP" altLang="en-US" smtClean="0"/>
              <a:pPr>
                <a:defRPr/>
              </a:pPr>
              <a:t>‹#›</a:t>
            </a:fld>
            <a:endParaRPr lang="en-US" altLang="ja-JP"/>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80822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2F7A49F-65DE-45E7-B253-026A85C51190}" type="datetime1">
              <a:rPr lang="en-US" altLang="ja-JP" smtClean="0"/>
              <a:t>3/18/2024</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B6BA3B7C-7D2A-46EC-B2B5-6C25F5E43CAE}" type="slidenum">
              <a:rPr lang="ja-JP" altLang="en-US" smtClean="0"/>
              <a:pPr>
                <a:defRPr/>
              </a:pPr>
              <a:t>‹#›</a:t>
            </a:fld>
            <a:endParaRPr lang="en-US" altLang="ja-JP"/>
          </a:p>
        </p:txBody>
      </p:sp>
    </p:spTree>
    <p:extLst>
      <p:ext uri="{BB962C8B-B14F-4D97-AF65-F5344CB8AC3E}">
        <p14:creationId xmlns:p14="http://schemas.microsoft.com/office/powerpoint/2010/main" val="74328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363357-9C6E-45D2-907F-FDE3225FAA00}" type="datetime1">
              <a:rPr kumimoji="1" lang="en-US" altLang="ja-JP" smtClean="0"/>
              <a:t>3/18/2024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123928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8FA58798-5E15-4F3D-AECD-A2B9787E08AD}" type="datetime1">
              <a:rPr lang="en-US" altLang="ja-JP" smtClean="0"/>
              <a:t>3/18/2024</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8DACF5DE-B079-4B0F-ADD5-BC024D16BDE4}" type="slidenum">
              <a:rPr lang="ja-JP" altLang="en-US" smtClean="0"/>
              <a:pPr>
                <a:defRPr/>
              </a:pPr>
              <a:t>‹#›</a:t>
            </a:fld>
            <a:endParaRPr lang="en-US" altLang="ja-JP"/>
          </a:p>
        </p:txBody>
      </p:sp>
    </p:spTree>
    <p:extLst>
      <p:ext uri="{BB962C8B-B14F-4D97-AF65-F5344CB8AC3E}">
        <p14:creationId xmlns:p14="http://schemas.microsoft.com/office/powerpoint/2010/main" val="293361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1AB8A54-3932-4C06-B62B-ADF621C3DA1E}" type="datetime1">
              <a:rPr kumimoji="1" lang="en-US" altLang="ja-JP" smtClean="0"/>
              <a:t>3/18/2024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355165204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673" r:id="rId12"/>
    <p:sldLayoutId id="2147483688" r:id="rId13"/>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9CC7D2D-1083-4460-965B-57F8BB72614E}" type="datetime1">
              <a:rPr kumimoji="1" lang="en-US" altLang="ja-JP" smtClean="0"/>
              <a:t>3/18/2024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1846427333"/>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BC2F81D-C528-4D8F-A8BB-069E5A82688F}" type="datetime1">
              <a:rPr kumimoji="1" lang="en-US" altLang="ja-JP" smtClean="0"/>
              <a:t>3/18/2024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3359966020"/>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A2FA02FA-D969-4AD0-8FA0-9555323B9DEE}" type="datetime1">
              <a:rPr kumimoji="1" lang="en-US" altLang="ja-JP" smtClean="0"/>
              <a:t>3/18/2024</a:t>
            </a:fld>
            <a:endParaRPr kumimoji="1" lang="ja-JP" alt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AD3B2183-1886-4BF9-B631-1255B728F199}" type="slidenum">
              <a:rPr kumimoji="1" lang="ja-JP" altLang="en-US" smtClean="0"/>
              <a:t>‹#›</a:t>
            </a:fld>
            <a:endParaRPr kumimoji="1" lang="ja-JP" altLang="en-US"/>
          </a:p>
        </p:txBody>
      </p:sp>
    </p:spTree>
    <p:extLst>
      <p:ext uri="{BB962C8B-B14F-4D97-AF65-F5344CB8AC3E}">
        <p14:creationId xmlns:p14="http://schemas.microsoft.com/office/powerpoint/2010/main" val="1833545494"/>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Lst>
  <p:hf sldNum="0" hdr="0" ftr="0" dt="0"/>
  <p:txStyles>
    <p:titleStyle>
      <a:lvl1pPr algn="l" defTabSz="685800" rtl="0" eaLnBrk="1" latinLnBrk="0" hangingPunct="1">
        <a:lnSpc>
          <a:spcPct val="90000"/>
        </a:lnSpc>
        <a:spcBef>
          <a:spcPct val="0"/>
        </a:spcBef>
        <a:buNone/>
        <a:defRPr kumimoji="1"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kumimoji="1"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F9203FD-38AE-8CF7-D8AD-ECDAD7B73678}"/>
              </a:ext>
            </a:extLst>
          </p:cNvPr>
          <p:cNvSpPr>
            <a:spLocks noGrp="1"/>
          </p:cNvSpPr>
          <p:nvPr>
            <p:ph type="ctrTitle"/>
          </p:nvPr>
        </p:nvSpPr>
        <p:spPr>
          <a:xfrm>
            <a:off x="685800" y="609600"/>
            <a:ext cx="7772400" cy="2819400"/>
          </a:xfrm>
        </p:spPr>
        <p:txBody>
          <a:bodyPr>
            <a:normAutofit/>
          </a:bodyPr>
          <a:lstStyle/>
          <a:p>
            <a:r>
              <a:rPr lang="ja-JP" altLang="en-US" sz="4800" dirty="0">
                <a:solidFill>
                  <a:srgbClr val="C00000"/>
                </a:solidFill>
                <a:effectLst/>
                <a:latin typeface="HG丸ｺﾞｼｯｸM-PRO" panose="020F0600000000000000" pitchFamily="50" charset="-128"/>
                <a:ea typeface="HG丸ｺﾞｼｯｸM-PRO" panose="020F0600000000000000" pitchFamily="50" charset="-128"/>
              </a:rPr>
              <a:t>多賀城市西部地域の</a:t>
            </a:r>
            <a:br>
              <a:rPr lang="ja-JP" altLang="en-US" sz="4800" dirty="0">
                <a:solidFill>
                  <a:srgbClr val="C00000"/>
                </a:solidFill>
                <a:effectLst/>
                <a:latin typeface="HG丸ｺﾞｼｯｸM-PRO" panose="020F0600000000000000" pitchFamily="50" charset="-128"/>
                <a:ea typeface="HG丸ｺﾞｼｯｸM-PRO" panose="020F0600000000000000" pitchFamily="50" charset="-128"/>
              </a:rPr>
            </a:br>
            <a:r>
              <a:rPr lang="ja-JP" altLang="en-US" sz="4800" dirty="0">
                <a:solidFill>
                  <a:srgbClr val="C00000"/>
                </a:solidFill>
                <a:effectLst/>
                <a:latin typeface="HG丸ｺﾞｼｯｸM-PRO" panose="020F0600000000000000" pitchFamily="50" charset="-128"/>
                <a:ea typeface="HG丸ｺﾞｼｯｸM-PRO" panose="020F0600000000000000" pitchFamily="50" charset="-128"/>
              </a:rPr>
              <a:t>協議体について</a:t>
            </a:r>
            <a:br>
              <a:rPr lang="ja-JP" altLang="en-US" sz="4800" dirty="0">
                <a:solidFill>
                  <a:srgbClr val="C00000"/>
                </a:solidFill>
                <a:effectLst/>
                <a:latin typeface="HG丸ｺﾞｼｯｸM-PRO" panose="020F0600000000000000" pitchFamily="50" charset="-128"/>
                <a:ea typeface="HG丸ｺﾞｼｯｸM-PRO" panose="020F0600000000000000" pitchFamily="50" charset="-128"/>
              </a:rPr>
            </a:br>
            <a:endParaRPr lang="ja-JP" altLang="en-US" sz="4800" dirty="0">
              <a:solidFill>
                <a:srgbClr val="C00000"/>
              </a:solidFill>
              <a:effectLst/>
              <a:latin typeface="HG丸ｺﾞｼｯｸM-PRO" panose="020F0600000000000000" pitchFamily="50" charset="-128"/>
              <a:ea typeface="HG丸ｺﾞｼｯｸM-PRO" panose="020F0600000000000000" pitchFamily="50" charset="-128"/>
            </a:endParaRPr>
          </a:p>
        </p:txBody>
      </p:sp>
      <p:sp>
        <p:nvSpPr>
          <p:cNvPr id="6" name="字幕 5">
            <a:extLst>
              <a:ext uri="{FF2B5EF4-FFF2-40B4-BE49-F238E27FC236}">
                <a16:creationId xmlns:a16="http://schemas.microsoft.com/office/drawing/2014/main" id="{C4DB94D1-2F74-8443-A7F6-D5787752A8BE}"/>
              </a:ext>
            </a:extLst>
          </p:cNvPr>
          <p:cNvSpPr>
            <a:spLocks noGrp="1"/>
          </p:cNvSpPr>
          <p:nvPr>
            <p:ph type="subTitle" idx="1"/>
          </p:nvPr>
        </p:nvSpPr>
        <p:spPr>
          <a:xfrm>
            <a:off x="1284052" y="3715088"/>
            <a:ext cx="6575895" cy="2634196"/>
          </a:xfrm>
        </p:spPr>
        <p:txBody>
          <a:bodyPr>
            <a:normAutofit/>
          </a:bodyPr>
          <a:lstStyle/>
          <a:p>
            <a:endParaRPr lang="en-US" altLang="ja-JP" sz="2300" dirty="0">
              <a:latin typeface="HG丸ｺﾞｼｯｸM-PRO" panose="020F0600000000000000" pitchFamily="50" charset="-128"/>
              <a:ea typeface="HG丸ｺﾞｼｯｸM-PRO" panose="020F0600000000000000" pitchFamily="50" charset="-128"/>
            </a:endParaRPr>
          </a:p>
          <a:p>
            <a:r>
              <a:rPr lang="ja-JP" altLang="en-US" sz="1400" dirty="0">
                <a:solidFill>
                  <a:schemeClr val="accent6">
                    <a:lumMod val="50000"/>
                  </a:schemeClr>
                </a:solidFill>
                <a:latin typeface="HG丸ｺﾞｼｯｸM-PRO" panose="020F0600000000000000" pitchFamily="50" charset="-128"/>
                <a:ea typeface="HG丸ｺﾞｼｯｸM-PRO" panose="020F0600000000000000" pitchFamily="50" charset="-128"/>
              </a:rPr>
              <a:t>令和</a:t>
            </a:r>
            <a:r>
              <a:rPr lang="en-US" altLang="ja-JP" sz="1400" dirty="0">
                <a:solidFill>
                  <a:schemeClr val="accent6">
                    <a:lumMod val="50000"/>
                  </a:schemeClr>
                </a:solidFill>
                <a:latin typeface="HG丸ｺﾞｼｯｸM-PRO" panose="020F0600000000000000" pitchFamily="50" charset="-128"/>
                <a:ea typeface="HG丸ｺﾞｼｯｸM-PRO" panose="020F0600000000000000" pitchFamily="50" charset="-128"/>
              </a:rPr>
              <a:t>6</a:t>
            </a:r>
            <a:r>
              <a:rPr lang="ja-JP" altLang="en-US" sz="1400" dirty="0">
                <a:solidFill>
                  <a:schemeClr val="accent6">
                    <a:lumMod val="50000"/>
                  </a:schemeClr>
                </a:solidFill>
                <a:latin typeface="HG丸ｺﾞｼｯｸM-PRO" panose="020F0600000000000000" pitchFamily="50" charset="-128"/>
                <a:ea typeface="HG丸ｺﾞｼｯｸM-PRO" panose="020F0600000000000000" pitchFamily="50" charset="-128"/>
              </a:rPr>
              <a:t>年</a:t>
            </a:r>
            <a:r>
              <a:rPr lang="en-US" altLang="ja-JP" sz="1400" dirty="0">
                <a:solidFill>
                  <a:schemeClr val="accent6">
                    <a:lumMod val="50000"/>
                  </a:schemeClr>
                </a:solidFill>
                <a:latin typeface="HG丸ｺﾞｼｯｸM-PRO" panose="020F0600000000000000" pitchFamily="50" charset="-128"/>
                <a:ea typeface="HG丸ｺﾞｼｯｸM-PRO" panose="020F0600000000000000" pitchFamily="50" charset="-128"/>
              </a:rPr>
              <a:t>3</a:t>
            </a:r>
            <a:r>
              <a:rPr lang="ja-JP" altLang="en-US" sz="1400" dirty="0">
                <a:solidFill>
                  <a:schemeClr val="accent6">
                    <a:lumMod val="50000"/>
                  </a:schemeClr>
                </a:solidFill>
                <a:latin typeface="HG丸ｺﾞｼｯｸM-PRO" panose="020F0600000000000000" pitchFamily="50" charset="-128"/>
                <a:ea typeface="HG丸ｺﾞｼｯｸM-PRO" panose="020F0600000000000000" pitchFamily="50" charset="-128"/>
              </a:rPr>
              <a:t>月</a:t>
            </a:r>
            <a:endParaRPr lang="en-US" altLang="ja-JP" sz="1400" dirty="0">
              <a:solidFill>
                <a:schemeClr val="accent6">
                  <a:lumMod val="50000"/>
                </a:schemeClr>
              </a:solidFill>
              <a:latin typeface="HG丸ｺﾞｼｯｸM-PRO" panose="020F0600000000000000" pitchFamily="50" charset="-128"/>
              <a:ea typeface="HG丸ｺﾞｼｯｸM-PRO" panose="020F0600000000000000" pitchFamily="50" charset="-128"/>
            </a:endParaRPr>
          </a:p>
          <a:p>
            <a:endParaRPr lang="ja-JP" altLang="en-US" sz="1400" dirty="0">
              <a:solidFill>
                <a:schemeClr val="accent6">
                  <a:lumMod val="50000"/>
                </a:schemeClr>
              </a:solidFill>
              <a:latin typeface="HG丸ｺﾞｼｯｸM-PRO" panose="020F0600000000000000" pitchFamily="50" charset="-128"/>
              <a:ea typeface="HG丸ｺﾞｼｯｸM-PRO" panose="020F0600000000000000" pitchFamily="50" charset="-128"/>
            </a:endParaRPr>
          </a:p>
          <a:p>
            <a:r>
              <a:rPr lang="ja-JP" altLang="en-US" sz="1400" dirty="0">
                <a:solidFill>
                  <a:schemeClr val="accent6">
                    <a:lumMod val="50000"/>
                  </a:schemeClr>
                </a:solidFill>
                <a:latin typeface="HG丸ｺﾞｼｯｸM-PRO" panose="020F0600000000000000" pitchFamily="50" charset="-128"/>
                <a:ea typeface="HG丸ｺﾞｼｯｸM-PRO" panose="020F0600000000000000" pitchFamily="50" charset="-128"/>
              </a:rPr>
              <a:t>宮城県多賀城市西部地域包括支援センター</a:t>
            </a:r>
          </a:p>
          <a:p>
            <a:r>
              <a:rPr lang="ja-JP" altLang="en-US" sz="1400" dirty="0">
                <a:solidFill>
                  <a:schemeClr val="accent6">
                    <a:lumMod val="50000"/>
                  </a:schemeClr>
                </a:solidFill>
                <a:latin typeface="HG丸ｺﾞｼｯｸM-PRO" panose="020F0600000000000000" pitchFamily="50" charset="-128"/>
                <a:ea typeface="HG丸ｺﾞｼｯｸM-PRO" panose="020F0600000000000000" pitchFamily="50" charset="-128"/>
              </a:rPr>
              <a:t>今野　　まきこ</a:t>
            </a:r>
            <a:endParaRPr lang="en-US" altLang="ja-JP" sz="2000" dirty="0">
              <a:solidFill>
                <a:schemeClr val="accent6">
                  <a:lumMod val="50000"/>
                </a:schemeClr>
              </a:solidFill>
              <a:latin typeface="HG丸ｺﾞｼｯｸM-PRO" panose="020F0600000000000000" pitchFamily="50" charset="-128"/>
              <a:ea typeface="HG丸ｺﾞｼｯｸM-PRO" panose="020F0600000000000000" pitchFamily="50" charset="-128"/>
            </a:endParaRPr>
          </a:p>
          <a:p>
            <a:r>
              <a:rPr lang="en-US" altLang="ja-JP" sz="1600" dirty="0">
                <a:solidFill>
                  <a:schemeClr val="accent6">
                    <a:lumMod val="50000"/>
                  </a:schemeClr>
                </a:solidFill>
                <a:latin typeface="HG丸ｺﾞｼｯｸM-PRO" panose="020F0600000000000000" pitchFamily="50" charset="-128"/>
                <a:ea typeface="HG丸ｺﾞｼｯｸM-PRO" panose="020F0600000000000000" pitchFamily="50" charset="-128"/>
              </a:rPr>
              <a:t>TEL 022-309-3950</a:t>
            </a:r>
          </a:p>
          <a:p>
            <a:r>
              <a:rPr lang="en-US" altLang="ja-JP" sz="1800" kern="100" dirty="0">
                <a:solidFill>
                  <a:schemeClr val="accent3">
                    <a:lumMod val="75000"/>
                  </a:schemeClr>
                </a:solidFill>
                <a:effectLst/>
                <a:latin typeface="ＭＳ Ｐゴシック" panose="020B0600070205080204" pitchFamily="50" charset="-128"/>
                <a:ea typeface="游明朝" panose="02020400000000000000" pitchFamily="18" charset="-128"/>
                <a:cs typeface="Times New Roman" panose="02020603050405020304" pitchFamily="18" charset="0"/>
              </a:rPr>
              <a:t>tagajoseibuhoukatu@chiganoura.jp</a:t>
            </a:r>
            <a:endParaRPr lang="ja-JP" altLang="ja-JP" sz="1800" kern="100" dirty="0">
              <a:solidFill>
                <a:schemeClr val="accent3">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p>
            <a:endParaRPr lang="ja-JP" altLang="en-US" sz="1600" dirty="0">
              <a:solidFill>
                <a:schemeClr val="accent6">
                  <a:lumMod val="50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70886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E0F0A9F6-04EF-F6C4-8442-7480256B463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10800000">
            <a:off x="144476" y="3610240"/>
            <a:ext cx="4149725" cy="3112293"/>
          </a:xfrm>
        </p:spPr>
      </p:pic>
      <p:pic>
        <p:nvPicPr>
          <p:cNvPr id="8" name="図 7">
            <a:extLst>
              <a:ext uri="{FF2B5EF4-FFF2-40B4-BE49-F238E27FC236}">
                <a16:creationId xmlns:a16="http://schemas.microsoft.com/office/drawing/2014/main" id="{24436486-4C8C-7374-99C7-0A0E33D294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46" y="231711"/>
            <a:ext cx="4149726" cy="2335134"/>
          </a:xfrm>
          <a:prstGeom prst="rect">
            <a:avLst/>
          </a:prstGeom>
        </p:spPr>
      </p:pic>
      <p:pic>
        <p:nvPicPr>
          <p:cNvPr id="10" name="図 9">
            <a:extLst>
              <a:ext uri="{FF2B5EF4-FFF2-40B4-BE49-F238E27FC236}">
                <a16:creationId xmlns:a16="http://schemas.microsoft.com/office/drawing/2014/main" id="{CED8446F-CE29-7C2B-D53E-B8AE7346CF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3832" y="3596693"/>
            <a:ext cx="4023189" cy="3112293"/>
          </a:xfrm>
          <a:prstGeom prst="rect">
            <a:avLst/>
          </a:prstGeom>
        </p:spPr>
      </p:pic>
      <p:sp>
        <p:nvSpPr>
          <p:cNvPr id="13" name="楕円 12">
            <a:extLst>
              <a:ext uri="{FF2B5EF4-FFF2-40B4-BE49-F238E27FC236}">
                <a16:creationId xmlns:a16="http://schemas.microsoft.com/office/drawing/2014/main" id="{2A7ECE22-807F-5EF5-6686-5D644BA036C7}"/>
              </a:ext>
            </a:extLst>
          </p:cNvPr>
          <p:cNvSpPr/>
          <p:nvPr/>
        </p:nvSpPr>
        <p:spPr>
          <a:xfrm>
            <a:off x="446087" y="2523066"/>
            <a:ext cx="3292477" cy="17072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HG丸ｺﾞｼｯｸM-PRO" panose="020F0600000000000000" pitchFamily="50" charset="-128"/>
                <a:ea typeface="HG丸ｺﾞｼｯｸM-PRO" panose="020F0600000000000000" pitchFamily="50" charset="-128"/>
              </a:rPr>
              <a:t>南宮地区　　南宮農園</a:t>
            </a:r>
          </a:p>
        </p:txBody>
      </p:sp>
      <p:pic>
        <p:nvPicPr>
          <p:cNvPr id="15" name="図 14">
            <a:extLst>
              <a:ext uri="{FF2B5EF4-FFF2-40B4-BE49-F238E27FC236}">
                <a16:creationId xmlns:a16="http://schemas.microsoft.com/office/drawing/2014/main" id="{3DDE929B-5883-BF9F-BDB6-924F01BE10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77222" y="292549"/>
            <a:ext cx="3799842" cy="2335134"/>
          </a:xfrm>
          <a:prstGeom prst="rect">
            <a:avLst/>
          </a:prstGeom>
        </p:spPr>
      </p:pic>
      <p:sp>
        <p:nvSpPr>
          <p:cNvPr id="14" name="楕円 13">
            <a:extLst>
              <a:ext uri="{FF2B5EF4-FFF2-40B4-BE49-F238E27FC236}">
                <a16:creationId xmlns:a16="http://schemas.microsoft.com/office/drawing/2014/main" id="{469F1DB9-32CC-3379-4735-2A24EB17ABC8}"/>
              </a:ext>
            </a:extLst>
          </p:cNvPr>
          <p:cNvSpPr/>
          <p:nvPr/>
        </p:nvSpPr>
        <p:spPr>
          <a:xfrm>
            <a:off x="5355219" y="2834639"/>
            <a:ext cx="3718534" cy="139567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HG丸ｺﾞｼｯｸM-PRO" panose="020F0600000000000000" pitchFamily="50" charset="-128"/>
                <a:ea typeface="HG丸ｺﾞｼｯｸM-PRO" panose="020F0600000000000000" pitchFamily="50" charset="-128"/>
              </a:rPr>
              <a:t>山王地区　　　ペタンクの会・町歩き</a:t>
            </a:r>
          </a:p>
        </p:txBody>
      </p:sp>
      <p:sp>
        <p:nvSpPr>
          <p:cNvPr id="16" name="楕円 15">
            <a:extLst>
              <a:ext uri="{FF2B5EF4-FFF2-40B4-BE49-F238E27FC236}">
                <a16:creationId xmlns:a16="http://schemas.microsoft.com/office/drawing/2014/main" id="{03F8F865-805A-DF0B-1341-D8F913F92374}"/>
              </a:ext>
            </a:extLst>
          </p:cNvPr>
          <p:cNvSpPr/>
          <p:nvPr/>
        </p:nvSpPr>
        <p:spPr>
          <a:xfrm>
            <a:off x="2550873" y="1334345"/>
            <a:ext cx="3996531" cy="227589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solidFill>
                  <a:srgbClr val="C00000"/>
                </a:solidFill>
              </a:rPr>
              <a:t>山王・南宮地区となりぐみ</a:t>
            </a:r>
          </a:p>
        </p:txBody>
      </p:sp>
    </p:spTree>
    <p:extLst>
      <p:ext uri="{BB962C8B-B14F-4D97-AF65-F5344CB8AC3E}">
        <p14:creationId xmlns:p14="http://schemas.microsoft.com/office/powerpoint/2010/main" val="381008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6F61ED-B92F-E040-490A-0C2A23D078A7}"/>
              </a:ext>
            </a:extLst>
          </p:cNvPr>
          <p:cNvSpPr>
            <a:spLocks noGrp="1"/>
          </p:cNvSpPr>
          <p:nvPr>
            <p:ph type="title"/>
          </p:nvPr>
        </p:nvSpPr>
        <p:spPr/>
        <p:txBody>
          <a:bodyPr/>
          <a:lstStyle/>
          <a:p>
            <a:endParaRPr kumimoji="1" lang="ja-JP" altLang="en-US" dirty="0"/>
          </a:p>
        </p:txBody>
      </p:sp>
      <p:pic>
        <p:nvPicPr>
          <p:cNvPr id="7" name="コンテンツ プレースホルダー 6">
            <a:extLst>
              <a:ext uri="{FF2B5EF4-FFF2-40B4-BE49-F238E27FC236}">
                <a16:creationId xmlns:a16="http://schemas.microsoft.com/office/drawing/2014/main" id="{E340C171-CC14-212A-BED9-A5E7C07AB37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070582" y="4644543"/>
            <a:ext cx="3933498" cy="2213457"/>
          </a:xfrm>
        </p:spPr>
      </p:pic>
      <p:sp>
        <p:nvSpPr>
          <p:cNvPr id="4" name="テキスト プレースホルダー 3">
            <a:extLst>
              <a:ext uri="{FF2B5EF4-FFF2-40B4-BE49-F238E27FC236}">
                <a16:creationId xmlns:a16="http://schemas.microsoft.com/office/drawing/2014/main" id="{7BB442E0-0653-2AD1-B39F-83D99A700BB4}"/>
              </a:ext>
            </a:extLst>
          </p:cNvPr>
          <p:cNvSpPr>
            <a:spLocks noGrp="1"/>
          </p:cNvSpPr>
          <p:nvPr>
            <p:ph type="body" sz="half" idx="2"/>
          </p:nvPr>
        </p:nvSpPr>
        <p:spPr/>
        <p:txBody>
          <a:bodyPr/>
          <a:lstStyle/>
          <a:p>
            <a:endParaRPr kumimoji="1" lang="ja-JP" altLang="en-US" dirty="0"/>
          </a:p>
        </p:txBody>
      </p:sp>
      <p:pic>
        <p:nvPicPr>
          <p:cNvPr id="5" name="図 4">
            <a:extLst>
              <a:ext uri="{FF2B5EF4-FFF2-40B4-BE49-F238E27FC236}">
                <a16:creationId xmlns:a16="http://schemas.microsoft.com/office/drawing/2014/main" id="{8948A145-DAA2-41C3-B432-10BC94B85D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577" y="4572000"/>
            <a:ext cx="3799842" cy="2213457"/>
          </a:xfrm>
          <a:prstGeom prst="rect">
            <a:avLst/>
          </a:prstGeom>
        </p:spPr>
      </p:pic>
      <p:pic>
        <p:nvPicPr>
          <p:cNvPr id="9" name="図 8">
            <a:extLst>
              <a:ext uri="{FF2B5EF4-FFF2-40B4-BE49-F238E27FC236}">
                <a16:creationId xmlns:a16="http://schemas.microsoft.com/office/drawing/2014/main" id="{6FFFAE44-1EA6-C7D8-2C1D-9C6EA778BA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4810797" y="158025"/>
            <a:ext cx="4039575" cy="4346986"/>
          </a:xfrm>
          <a:prstGeom prst="rect">
            <a:avLst/>
          </a:prstGeom>
        </p:spPr>
      </p:pic>
      <p:pic>
        <p:nvPicPr>
          <p:cNvPr id="11" name="図 10">
            <a:extLst>
              <a:ext uri="{FF2B5EF4-FFF2-40B4-BE49-F238E27FC236}">
                <a16:creationId xmlns:a16="http://schemas.microsoft.com/office/drawing/2014/main" id="{914AD94B-FB73-0FBF-748A-2539629D35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97837" y="509792"/>
            <a:ext cx="4151321" cy="3799842"/>
          </a:xfrm>
          <a:prstGeom prst="rect">
            <a:avLst/>
          </a:prstGeom>
        </p:spPr>
      </p:pic>
      <p:sp>
        <p:nvSpPr>
          <p:cNvPr id="12" name="楕円 11">
            <a:extLst>
              <a:ext uri="{FF2B5EF4-FFF2-40B4-BE49-F238E27FC236}">
                <a16:creationId xmlns:a16="http://schemas.microsoft.com/office/drawing/2014/main" id="{0B24CDFD-4D8E-4C62-1539-90B814607246}"/>
              </a:ext>
            </a:extLst>
          </p:cNvPr>
          <p:cNvSpPr/>
          <p:nvPr/>
        </p:nvSpPr>
        <p:spPr>
          <a:xfrm>
            <a:off x="4419601" y="311730"/>
            <a:ext cx="4584478" cy="121707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solidFill>
                  <a:srgbClr val="C00000"/>
                </a:solidFill>
                <a:latin typeface="HG丸ｺﾞｼｯｸM-PRO" panose="020F0600000000000000" pitchFamily="50" charset="-128"/>
                <a:ea typeface="HG丸ｺﾞｼｯｸM-PRO" panose="020F0600000000000000" pitchFamily="50" charset="-128"/>
              </a:rPr>
              <a:t>浮島・男のとなりぐみ</a:t>
            </a:r>
          </a:p>
        </p:txBody>
      </p:sp>
      <p:sp>
        <p:nvSpPr>
          <p:cNvPr id="13" name="楕円 12">
            <a:extLst>
              <a:ext uri="{FF2B5EF4-FFF2-40B4-BE49-F238E27FC236}">
                <a16:creationId xmlns:a16="http://schemas.microsoft.com/office/drawing/2014/main" id="{D9C36114-162B-3A7B-D4CA-CD38C93D49ED}"/>
              </a:ext>
            </a:extLst>
          </p:cNvPr>
          <p:cNvSpPr/>
          <p:nvPr/>
        </p:nvSpPr>
        <p:spPr>
          <a:xfrm>
            <a:off x="273576" y="2921266"/>
            <a:ext cx="3764495" cy="16507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solidFill>
                  <a:srgbClr val="C00000"/>
                </a:solidFill>
                <a:latin typeface="HG丸ｺﾞｼｯｸM-PRO" panose="020F0600000000000000" pitchFamily="50" charset="-128"/>
                <a:ea typeface="HG丸ｺﾞｼｯｸM-PRO" panose="020F0600000000000000" pitchFamily="50" charset="-128"/>
              </a:rPr>
              <a:t>浮島・女のとなりぐみ</a:t>
            </a:r>
          </a:p>
        </p:txBody>
      </p:sp>
    </p:spTree>
    <p:extLst>
      <p:ext uri="{BB962C8B-B14F-4D97-AF65-F5344CB8AC3E}">
        <p14:creationId xmlns:p14="http://schemas.microsoft.com/office/powerpoint/2010/main" val="4175791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C991B-730E-8788-AFC3-3A666DBE6B07}"/>
              </a:ext>
            </a:extLst>
          </p:cNvPr>
          <p:cNvSpPr>
            <a:spLocks noGrp="1"/>
          </p:cNvSpPr>
          <p:nvPr>
            <p:ph type="title"/>
          </p:nvPr>
        </p:nvSpPr>
        <p:spPr/>
        <p:txBody>
          <a:bodyPr/>
          <a:lstStyle/>
          <a:p>
            <a:endParaRPr kumimoji="1" lang="ja-JP" altLang="en-US" dirty="0"/>
          </a:p>
        </p:txBody>
      </p:sp>
      <p:pic>
        <p:nvPicPr>
          <p:cNvPr id="6" name="コンテンツ プレースホルダー 5">
            <a:extLst>
              <a:ext uri="{FF2B5EF4-FFF2-40B4-BE49-F238E27FC236}">
                <a16:creationId xmlns:a16="http://schemas.microsoft.com/office/drawing/2014/main" id="{D474829D-B6AC-237D-2B0F-BE067DFEAC3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5053" y="3759200"/>
            <a:ext cx="4646023" cy="2912533"/>
          </a:xfrm>
        </p:spPr>
      </p:pic>
      <p:sp>
        <p:nvSpPr>
          <p:cNvPr id="4" name="テキスト プレースホルダー 3">
            <a:extLst>
              <a:ext uri="{FF2B5EF4-FFF2-40B4-BE49-F238E27FC236}">
                <a16:creationId xmlns:a16="http://schemas.microsoft.com/office/drawing/2014/main" id="{C5B4F521-EA51-BC02-B8CB-5BC015509119}"/>
              </a:ext>
            </a:extLst>
          </p:cNvPr>
          <p:cNvSpPr>
            <a:spLocks noGrp="1"/>
          </p:cNvSpPr>
          <p:nvPr>
            <p:ph type="body" sz="half" idx="2"/>
          </p:nvPr>
        </p:nvSpPr>
        <p:spPr/>
        <p:txBody>
          <a:bodyPr/>
          <a:lstStyle/>
          <a:p>
            <a:endParaRPr kumimoji="1" lang="ja-JP" altLang="en-US" dirty="0"/>
          </a:p>
        </p:txBody>
      </p:sp>
      <p:pic>
        <p:nvPicPr>
          <p:cNvPr id="8" name="図 7">
            <a:extLst>
              <a:ext uri="{FF2B5EF4-FFF2-40B4-BE49-F238E27FC236}">
                <a16:creationId xmlns:a16="http://schemas.microsoft.com/office/drawing/2014/main" id="{693360D1-1368-DF0F-A345-24CDE72EF8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5038937" y="3711786"/>
            <a:ext cx="4009813" cy="3007360"/>
          </a:xfrm>
          <a:prstGeom prst="rect">
            <a:avLst/>
          </a:prstGeom>
        </p:spPr>
      </p:pic>
      <p:pic>
        <p:nvPicPr>
          <p:cNvPr id="10" name="図 9">
            <a:extLst>
              <a:ext uri="{FF2B5EF4-FFF2-40B4-BE49-F238E27FC236}">
                <a16:creationId xmlns:a16="http://schemas.microsoft.com/office/drawing/2014/main" id="{F711207C-E5A3-308B-71D0-0DE18B29A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063" y="418704"/>
            <a:ext cx="4276937" cy="3207703"/>
          </a:xfrm>
          <a:prstGeom prst="rect">
            <a:avLst/>
          </a:prstGeom>
        </p:spPr>
      </p:pic>
      <p:sp>
        <p:nvSpPr>
          <p:cNvPr id="11" name="楕円 10">
            <a:extLst>
              <a:ext uri="{FF2B5EF4-FFF2-40B4-BE49-F238E27FC236}">
                <a16:creationId xmlns:a16="http://schemas.microsoft.com/office/drawing/2014/main" id="{5D7D0BCF-189C-639A-6D6B-7602EF4EBC54}"/>
              </a:ext>
            </a:extLst>
          </p:cNvPr>
          <p:cNvSpPr/>
          <p:nvPr/>
        </p:nvSpPr>
        <p:spPr>
          <a:xfrm>
            <a:off x="5038937" y="812800"/>
            <a:ext cx="3810000" cy="23334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solidFill>
                  <a:srgbClr val="C00000"/>
                </a:solidFill>
                <a:latin typeface="HG丸ｺﾞｼｯｸM-PRO" panose="020F0600000000000000" pitchFamily="50" charset="-128"/>
                <a:ea typeface="HG丸ｺﾞｼｯｸM-PRO" panose="020F0600000000000000" pitchFamily="50" charset="-128"/>
              </a:rPr>
              <a:t>城南地区「わいがやしてみませんか」</a:t>
            </a:r>
            <a:endParaRPr kumimoji="1" lang="en-US" altLang="ja-JP" sz="3200" dirty="0">
              <a:solidFill>
                <a:srgbClr val="C00000"/>
              </a:solidFill>
              <a:latin typeface="HG丸ｺﾞｼｯｸM-PRO" panose="020F0600000000000000" pitchFamily="50" charset="-128"/>
              <a:ea typeface="HG丸ｺﾞｼｯｸM-PRO" panose="020F0600000000000000" pitchFamily="50" charset="-128"/>
            </a:endParaRPr>
          </a:p>
        </p:txBody>
      </p:sp>
      <p:sp>
        <p:nvSpPr>
          <p:cNvPr id="3" name="正方形/長方形 2">
            <a:extLst>
              <a:ext uri="{FF2B5EF4-FFF2-40B4-BE49-F238E27FC236}">
                <a16:creationId xmlns:a16="http://schemas.microsoft.com/office/drawing/2014/main" id="{53EAB022-AE64-59C0-8781-688BCBF66D28}"/>
              </a:ext>
            </a:extLst>
          </p:cNvPr>
          <p:cNvSpPr/>
          <p:nvPr/>
        </p:nvSpPr>
        <p:spPr>
          <a:xfrm>
            <a:off x="1567149" y="3022336"/>
            <a:ext cx="1941830" cy="4801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歴史を学ぶ</a:t>
            </a:r>
          </a:p>
        </p:txBody>
      </p:sp>
      <p:sp>
        <p:nvSpPr>
          <p:cNvPr id="5" name="正方形/長方形 4">
            <a:extLst>
              <a:ext uri="{FF2B5EF4-FFF2-40B4-BE49-F238E27FC236}">
                <a16:creationId xmlns:a16="http://schemas.microsoft.com/office/drawing/2014/main" id="{8410DCAF-A6E8-1FA7-EEE7-069A4E334E23}"/>
              </a:ext>
            </a:extLst>
          </p:cNvPr>
          <p:cNvSpPr/>
          <p:nvPr/>
        </p:nvSpPr>
        <p:spPr>
          <a:xfrm>
            <a:off x="2049469" y="5839857"/>
            <a:ext cx="1310640" cy="5994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手仕事</a:t>
            </a:r>
          </a:p>
        </p:txBody>
      </p:sp>
      <p:sp>
        <p:nvSpPr>
          <p:cNvPr id="7" name="正方形/長方形 6">
            <a:extLst>
              <a:ext uri="{FF2B5EF4-FFF2-40B4-BE49-F238E27FC236}">
                <a16:creationId xmlns:a16="http://schemas.microsoft.com/office/drawing/2014/main" id="{310D4C8E-AFB9-1A51-037B-4FBD25B295DB}"/>
              </a:ext>
            </a:extLst>
          </p:cNvPr>
          <p:cNvSpPr/>
          <p:nvPr/>
        </p:nvSpPr>
        <p:spPr>
          <a:xfrm>
            <a:off x="5896947" y="5839857"/>
            <a:ext cx="1922106" cy="831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スマホ教室</a:t>
            </a:r>
          </a:p>
        </p:txBody>
      </p:sp>
    </p:spTree>
    <p:extLst>
      <p:ext uri="{BB962C8B-B14F-4D97-AF65-F5344CB8AC3E}">
        <p14:creationId xmlns:p14="http://schemas.microsoft.com/office/powerpoint/2010/main" val="2031016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295112" y="681062"/>
            <a:ext cx="8553776"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kumimoji="1" sz="2000" b="1">
                <a:solidFill>
                  <a:schemeClr val="tx1"/>
                </a:solidFill>
                <a:latin typeface="+mj-lt"/>
                <a:ea typeface="+mj-ea"/>
                <a:cs typeface="+mj-cs"/>
              </a:defRPr>
            </a:lvl1pPr>
            <a:lvl2pPr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2pPr>
            <a:lvl3pPr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3pPr>
            <a:lvl4pPr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4pPr>
            <a:lvl5pPr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5pPr>
            <a:lvl6pPr marL="457200"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6pPr>
            <a:lvl7pPr marL="914400"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7pPr>
            <a:lvl8pPr marL="1371600"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8pPr>
            <a:lvl9pPr marL="1828800"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9pPr>
          </a:lstStyle>
          <a:p>
            <a:r>
              <a:rPr lang="ja-JP" altLang="en-US" sz="3600" kern="0" dirty="0">
                <a:latin typeface="HG丸ｺﾞｼｯｸM-PRO" panose="020F0600000000000000" pitchFamily="50" charset="-128"/>
                <a:ea typeface="HG丸ｺﾞｼｯｸM-PRO" panose="020F0600000000000000" pitchFamily="50" charset="-128"/>
                <a:cs typeface="メイリオ" panose="020B0604030504040204" pitchFamily="50" charset="-128"/>
              </a:rPr>
              <a:t>西部地域の第２層協議体　過去の姿</a:t>
            </a:r>
            <a:endParaRPr lang="ja-JP" altLang="en-US" sz="3600" b="0" kern="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8" name="直線コネクタ 7"/>
          <p:cNvCxnSpPr>
            <a:cxnSpLocks/>
          </p:cNvCxnSpPr>
          <p:nvPr/>
        </p:nvCxnSpPr>
        <p:spPr>
          <a:xfrm>
            <a:off x="323528" y="1473150"/>
            <a:ext cx="7642601" cy="0"/>
          </a:xfrm>
          <a:prstGeom prst="line">
            <a:avLst/>
          </a:prstGeom>
          <a:ln w="92075"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95112" y="1845000"/>
            <a:ext cx="4108817" cy="4662815"/>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協議体の名称</a:t>
            </a:r>
          </a:p>
          <a:p>
            <a:pPr>
              <a:lnSpc>
                <a:spcPct val="150000"/>
              </a:lnSpc>
            </a:pP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となり</a:t>
            </a:r>
            <a:r>
              <a:rPr kumimoji="1" lang="ja-JP" altLang="en-US" dirty="0" err="1">
                <a:latin typeface="HG丸ｺﾞｼｯｸM-PRO" panose="020F0600000000000000" pitchFamily="50" charset="-128"/>
                <a:ea typeface="HG丸ｺﾞｼｯｸM-PRO" panose="020F0600000000000000" pitchFamily="50" charset="-128"/>
                <a:cs typeface="メイリオ" panose="020B0604030504040204" pitchFamily="50" charset="-128"/>
              </a:rPr>
              <a:t>ぐみ</a:t>
            </a:r>
            <a:endParaRPr kumimoji="1"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■名称の由来</a:t>
            </a:r>
          </a:p>
          <a:p>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　「向こう三軒両隣」の精神を表す</a:t>
            </a:r>
          </a:p>
          <a:p>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　言葉を簡潔にしたもの　</a:t>
            </a:r>
          </a:p>
          <a:p>
            <a:pPr>
              <a:lnSpc>
                <a:spcPct val="150000"/>
              </a:lnSpc>
            </a:pP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■参加メンバー（</a:t>
            </a:r>
            <a:r>
              <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rPr>
              <a:t>10</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名）</a:t>
            </a:r>
          </a:p>
          <a:p>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　区長、民生委員、老人クラブ会長、</a:t>
            </a:r>
          </a:p>
          <a:p>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　保健衛生推進員、被保険者、</a:t>
            </a:r>
          </a:p>
          <a:p>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　介護保険事業所職員</a:t>
            </a:r>
          </a:p>
          <a:p>
            <a:pPr>
              <a:lnSpc>
                <a:spcPct val="150000"/>
              </a:lnSpc>
            </a:pP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■設置時期</a:t>
            </a:r>
          </a:p>
          <a:p>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　平成</a:t>
            </a:r>
            <a:r>
              <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rPr>
              <a:t>28</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年</a:t>
            </a:r>
            <a:r>
              <a:rPr lang="en-US" altLang="ja-JP" dirty="0">
                <a:latin typeface="HG丸ｺﾞｼｯｸM-PRO" panose="020F0600000000000000" pitchFamily="50" charset="-128"/>
                <a:ea typeface="HG丸ｺﾞｼｯｸM-PRO" panose="020F0600000000000000" pitchFamily="50" charset="-128"/>
                <a:cs typeface="メイリオ" panose="020B0604030504040204" pitchFamily="50" charset="-128"/>
              </a:rPr>
              <a:t>6</a:t>
            </a: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月～</a:t>
            </a:r>
          </a:p>
          <a:p>
            <a:pPr>
              <a:lnSpc>
                <a:spcPct val="150000"/>
              </a:lnSpc>
            </a:pPr>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■開催頻度</a:t>
            </a:r>
          </a:p>
          <a:p>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　月１回程度</a:t>
            </a:r>
          </a:p>
          <a:p>
            <a:r>
              <a:rPr lang="ja-JP" altLang="en-US"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3300" y="1869044"/>
            <a:ext cx="4471492" cy="3353619"/>
          </a:xfrm>
          <a:prstGeom prst="rect">
            <a:avLst/>
          </a:prstGeom>
        </p:spPr>
      </p:pic>
    </p:spTree>
    <p:extLst>
      <p:ext uri="{BB962C8B-B14F-4D97-AF65-F5344CB8AC3E}">
        <p14:creationId xmlns:p14="http://schemas.microsoft.com/office/powerpoint/2010/main" val="3008155560"/>
      </p:ext>
    </p:extLst>
  </p:cSld>
  <p:clrMapOvr>
    <a:masterClrMapping/>
  </p:clrMapOvr>
  <mc:AlternateContent xmlns:mc="http://schemas.openxmlformats.org/markup-compatibility/2006" xmlns:p14="http://schemas.microsoft.com/office/powerpoint/2010/main">
    <mc:Choice Requires="p14">
      <p:transition spd="slow" p14:dur="85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179065" y="549002"/>
            <a:ext cx="8553776" cy="79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kumimoji="1" sz="2000" b="1">
                <a:solidFill>
                  <a:schemeClr val="tx1"/>
                </a:solidFill>
                <a:latin typeface="+mj-lt"/>
                <a:ea typeface="+mj-ea"/>
                <a:cs typeface="+mj-cs"/>
              </a:defRPr>
            </a:lvl1pPr>
            <a:lvl2pPr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2pPr>
            <a:lvl3pPr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3pPr>
            <a:lvl4pPr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4pPr>
            <a:lvl5pPr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5pPr>
            <a:lvl6pPr marL="457200"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6pPr>
            <a:lvl7pPr marL="914400"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7pPr>
            <a:lvl8pPr marL="1371600"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8pPr>
            <a:lvl9pPr marL="1828800"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9pPr>
          </a:lstStyle>
          <a:p>
            <a:r>
              <a:rPr lang="ja-JP" altLang="en-US" sz="3600" kern="0" dirty="0">
                <a:latin typeface="HG丸ｺﾞｼｯｸM-PRO" panose="020F0600000000000000" pitchFamily="50" charset="-128"/>
                <a:ea typeface="HG丸ｺﾞｼｯｸM-PRO" panose="020F0600000000000000" pitchFamily="50" charset="-128"/>
                <a:cs typeface="メイリオ" panose="020B0604030504040204" pitchFamily="50" charset="-128"/>
              </a:rPr>
              <a:t>「となりぐみ」活動経緯①</a:t>
            </a:r>
          </a:p>
        </p:txBody>
      </p:sp>
      <p:graphicFrame>
        <p:nvGraphicFramePr>
          <p:cNvPr id="3" name="表 2"/>
          <p:cNvGraphicFramePr>
            <a:graphicFrameLocks noGrp="1"/>
          </p:cNvGraphicFramePr>
          <p:nvPr>
            <p:extLst>
              <p:ext uri="{D42A27DB-BD31-4B8C-83A1-F6EECF244321}">
                <p14:modId xmlns:p14="http://schemas.microsoft.com/office/powerpoint/2010/main" val="2740568622"/>
              </p:ext>
            </p:extLst>
          </p:nvPr>
        </p:nvGraphicFramePr>
        <p:xfrm>
          <a:off x="467544" y="1556999"/>
          <a:ext cx="8265297" cy="4037880"/>
        </p:xfrm>
        <a:graphic>
          <a:graphicData uri="http://schemas.openxmlformats.org/drawingml/2006/table">
            <a:tbl>
              <a:tblPr firstRow="1" bandRow="1">
                <a:tableStyleId>{5C22544A-7EE6-4342-B048-85BDC9FD1C3A}</a:tableStyleId>
              </a:tblPr>
              <a:tblGrid>
                <a:gridCol w="1330854">
                  <a:extLst>
                    <a:ext uri="{9D8B030D-6E8A-4147-A177-3AD203B41FA5}">
                      <a16:colId xmlns:a16="http://schemas.microsoft.com/office/drawing/2014/main" val="20000"/>
                    </a:ext>
                  </a:extLst>
                </a:gridCol>
                <a:gridCol w="1182981">
                  <a:extLst>
                    <a:ext uri="{9D8B030D-6E8A-4147-A177-3AD203B41FA5}">
                      <a16:colId xmlns:a16="http://schemas.microsoft.com/office/drawing/2014/main" val="20001"/>
                    </a:ext>
                  </a:extLst>
                </a:gridCol>
                <a:gridCol w="5751462">
                  <a:extLst>
                    <a:ext uri="{9D8B030D-6E8A-4147-A177-3AD203B41FA5}">
                      <a16:colId xmlns:a16="http://schemas.microsoft.com/office/drawing/2014/main" val="20002"/>
                    </a:ext>
                  </a:extLst>
                </a:gridCol>
              </a:tblGrid>
              <a:tr h="366546">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開催回</a:t>
                      </a:r>
                    </a:p>
                  </a:txBody>
                  <a:tcPr marT="10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開催日</a:t>
                      </a:r>
                    </a:p>
                  </a:txBody>
                  <a:tcPr marT="10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検討内容等</a:t>
                      </a:r>
                    </a:p>
                  </a:txBody>
                  <a:tcPr marT="10800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CCCC"/>
                    </a:solidFill>
                  </a:tcPr>
                </a:tc>
                <a:extLst>
                  <a:ext uri="{0D108BD9-81ED-4DB2-BD59-A6C34878D82A}">
                    <a16:rowId xmlns:a16="http://schemas.microsoft.com/office/drawing/2014/main" val="10000"/>
                  </a:ext>
                </a:extLst>
              </a:tr>
              <a:tr h="366546">
                <a:tc>
                  <a:txBody>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第</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回</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H28.6.3</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多賀城市の協議体の考え方、西部地域の特性</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366546">
                <a:tc>
                  <a:txBody>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第</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回</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H28.7.22</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西部の地域課題、取り組むべき活動</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66546">
                <a:tc>
                  <a:txBody>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第</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回</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H28.9.12</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高齢者の見守り体制（先進事例紹介、グループワーク）</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366546">
                <a:tc>
                  <a:txBody>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第</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回</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H28.10.17</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高齢者の見守り体制（グループワーク）</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3665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第</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回</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H28.11.21</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高齢者の見守り体制（資源報告、活動者報告、グル</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プワーク）</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3665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第</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回</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H28.12.26</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研修会（</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日）の感想発表、空き家・送迎問題の状況報告</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3665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第</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回</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H29.1.23</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送迎問題の報告、地域資源報告</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366546">
                <a:tc>
                  <a:txBody>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第</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回</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H29.3.13</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協議体のネーミング、振り返り、勉強会報告、取り組み内容検討</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8"/>
                  </a:ext>
                </a:extLst>
              </a:tr>
              <a:tr h="366546">
                <a:tc>
                  <a:txBody>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第</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回</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H29.4.17</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協議体のネーミング、男のつどいの場づくり（明日会）</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r h="3665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第</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回</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H29.5.22</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振り返り、男のつどいの場づくり（実施方法、内容、スタッフ）</a:t>
                      </a:r>
                    </a:p>
                  </a:txBody>
                  <a:tcPr marT="10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9" name="テキスト ボックス 8"/>
          <p:cNvSpPr txBox="1"/>
          <p:nvPr/>
        </p:nvSpPr>
        <p:spPr>
          <a:xfrm>
            <a:off x="467544" y="6126454"/>
            <a:ext cx="8064896" cy="646331"/>
          </a:xfrm>
          <a:prstGeom prst="rect">
            <a:avLst/>
          </a:prstGeom>
          <a:noFill/>
        </p:spPr>
        <p:txBody>
          <a:bodyPr wrap="square" rtlCol="0">
            <a:spAutoFit/>
          </a:bodyPr>
          <a:lstStyle/>
          <a:p>
            <a:r>
              <a:rPr kumimoji="1" lang="ja-JP" altLang="en-US" dirty="0">
                <a:latin typeface="メイリオ" pitchFamily="50" charset="-128"/>
                <a:ea typeface="メイリオ" pitchFamily="50" charset="-128"/>
                <a:cs typeface="メイリオ" pitchFamily="50" charset="-128"/>
              </a:rPr>
              <a:t>これまでの話し合いの結果、西部地区では、「男のつどいの場づくり」を</a:t>
            </a:r>
            <a:endParaRPr kumimoji="1" lang="en-US" altLang="ja-JP" dirty="0">
              <a:latin typeface="メイリオ" pitchFamily="50" charset="-128"/>
              <a:ea typeface="メイリオ" pitchFamily="50" charset="-128"/>
              <a:cs typeface="メイリオ" pitchFamily="50" charset="-128"/>
            </a:endParaRPr>
          </a:p>
          <a:p>
            <a:r>
              <a:rPr kumimoji="1" lang="ja-JP" altLang="en-US" dirty="0">
                <a:latin typeface="メイリオ" pitchFamily="50" charset="-128"/>
                <a:ea typeface="メイリオ" pitchFamily="50" charset="-128"/>
                <a:cs typeface="メイリオ" pitchFamily="50" charset="-128"/>
              </a:rPr>
              <a:t>すすめて</a:t>
            </a:r>
            <a:r>
              <a:rPr kumimoji="1" lang="ja-JP" altLang="en-US" dirty="0">
                <a:latin typeface="HG丸ｺﾞｼｯｸM-PRO" panose="020F0600000000000000" pitchFamily="50" charset="-128"/>
                <a:ea typeface="HG丸ｺﾞｼｯｸM-PRO" panose="020F0600000000000000" pitchFamily="50" charset="-128"/>
                <a:cs typeface="メイリオ" pitchFamily="50" charset="-128"/>
              </a:rPr>
              <a:t>いく</a:t>
            </a:r>
            <a:r>
              <a:rPr kumimoji="1" lang="ja-JP" altLang="en-US" dirty="0">
                <a:latin typeface="メイリオ" pitchFamily="50" charset="-128"/>
                <a:ea typeface="メイリオ" pitchFamily="50" charset="-128"/>
                <a:cs typeface="メイリオ" pitchFamily="50" charset="-128"/>
              </a:rPr>
              <a:t>こととなりました。</a:t>
            </a:r>
          </a:p>
        </p:txBody>
      </p:sp>
      <p:sp>
        <p:nvSpPr>
          <p:cNvPr id="10" name="下矢印 9"/>
          <p:cNvSpPr/>
          <p:nvPr/>
        </p:nvSpPr>
        <p:spPr>
          <a:xfrm>
            <a:off x="4239224" y="5681183"/>
            <a:ext cx="720000" cy="36005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rtlCol="0" anchor="ctr"/>
          <a:lstStyle/>
          <a:p>
            <a:pPr indent="266700" algn="ctr"/>
            <a:endParaRPr kumimoji="1" lang="ja-JP" altLang="en-US"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4918282" y="5627588"/>
            <a:ext cx="3815999" cy="253916"/>
          </a:xfrm>
          <a:prstGeom prst="rect">
            <a:avLst/>
          </a:prstGeom>
          <a:noFill/>
        </p:spPr>
        <p:txBody>
          <a:bodyPr wrap="square" rtlCol="0">
            <a:spAutoFit/>
          </a:bodyPr>
          <a:lstStyle/>
          <a:p>
            <a:r>
              <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年度は経過報告として、第</a:t>
            </a:r>
            <a:r>
              <a:rPr kumimoji="1" lang="en-US" altLang="ja-JP" sz="105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rPr>
              <a:t>回まで開催しています。</a:t>
            </a:r>
          </a:p>
        </p:txBody>
      </p:sp>
      <p:cxnSp>
        <p:nvCxnSpPr>
          <p:cNvPr id="13" name="直線コネクタ 12">
            <a:extLst>
              <a:ext uri="{FF2B5EF4-FFF2-40B4-BE49-F238E27FC236}">
                <a16:creationId xmlns:a16="http://schemas.microsoft.com/office/drawing/2014/main" id="{63E13610-BE42-EF58-101F-AC90E94DDA47}"/>
              </a:ext>
            </a:extLst>
          </p:cNvPr>
          <p:cNvCxnSpPr>
            <a:cxnSpLocks/>
          </p:cNvCxnSpPr>
          <p:nvPr/>
        </p:nvCxnSpPr>
        <p:spPr>
          <a:xfrm>
            <a:off x="323528" y="1473150"/>
            <a:ext cx="7642601" cy="0"/>
          </a:xfrm>
          <a:prstGeom prst="line">
            <a:avLst/>
          </a:prstGeom>
          <a:ln w="92075"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327551"/>
      </p:ext>
    </p:extLst>
  </p:cSld>
  <p:clrMapOvr>
    <a:masterClrMapping/>
  </p:clrMapOvr>
  <mc:AlternateContent xmlns:mc="http://schemas.openxmlformats.org/markup-compatibility/2006" xmlns:p14="http://schemas.microsoft.com/office/powerpoint/2010/main">
    <mc:Choice Requires="p14">
      <p:transition spd="slow" p14:dur="95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97465" y="1548854"/>
            <a:ext cx="8136904" cy="5309146"/>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cs typeface="メイリオ" pitchFamily="50" charset="-128"/>
              </a:rPr>
              <a:t>「男のつどいの場づくり」にあたって、協議体であげられた意見</a:t>
            </a:r>
            <a:endParaRPr lang="en-US" altLang="ja-JP" sz="1600" b="1" dirty="0">
              <a:latin typeface="HG丸ｺﾞｼｯｸM-PRO" panose="020F0600000000000000" pitchFamily="50" charset="-128"/>
              <a:ea typeface="HG丸ｺﾞｼｯｸM-PRO" panose="020F0600000000000000" pitchFamily="50" charset="-128"/>
              <a:cs typeface="メイリオ" pitchFamily="50" charset="-128"/>
            </a:endParaRPr>
          </a:p>
          <a:p>
            <a:pPr>
              <a:spcBef>
                <a:spcPts val="300"/>
              </a:spcBef>
            </a:pPr>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　 ◎実施方法</a:t>
            </a:r>
            <a:endParaRPr lang="en-US" altLang="ja-JP" sz="1600" dirty="0">
              <a:latin typeface="HG丸ｺﾞｼｯｸM-PRO" panose="020F0600000000000000" pitchFamily="50" charset="-128"/>
              <a:ea typeface="HG丸ｺﾞｼｯｸM-PRO" panose="020F0600000000000000" pitchFamily="50" charset="-128"/>
              <a:cs typeface="メイリオ" pitchFamily="50" charset="-128"/>
            </a:endParaRPr>
          </a:p>
          <a:p>
            <a:pPr>
              <a:spcBef>
                <a:spcPts val="300"/>
              </a:spcBef>
            </a:pPr>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　　・当初：　西部地域の中から「モデル地域」を選定し実施</a:t>
            </a:r>
            <a:endParaRPr lang="en-US" altLang="ja-JP" sz="1600" dirty="0">
              <a:latin typeface="HG丸ｺﾞｼｯｸM-PRO" panose="020F0600000000000000" pitchFamily="50" charset="-128"/>
              <a:ea typeface="HG丸ｺﾞｼｯｸM-PRO" panose="020F0600000000000000" pitchFamily="50" charset="-128"/>
              <a:cs typeface="メイリオ" pitchFamily="50" charset="-128"/>
            </a:endParaRPr>
          </a:p>
          <a:p>
            <a:pPr>
              <a:spcBef>
                <a:spcPts val="600"/>
              </a:spcBef>
            </a:pPr>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　　　　　　　</a:t>
            </a:r>
            <a:r>
              <a:rPr lang="ja-JP" altLang="en-US" sz="1600" i="1" dirty="0">
                <a:latin typeface="HG丸ｺﾞｼｯｸM-PRO" panose="020F0600000000000000" pitchFamily="50" charset="-128"/>
                <a:ea typeface="HG丸ｺﾞｼｯｸM-PRO" panose="020F0600000000000000" pitchFamily="50" charset="-128"/>
                <a:cs typeface="メイリオ" pitchFamily="50" charset="-128"/>
              </a:rPr>
              <a:t>　　・場所（集会所がせまい、会場までの足、駐車場）</a:t>
            </a:r>
            <a:endParaRPr lang="en-US" altLang="ja-JP" sz="1600" i="1" dirty="0">
              <a:latin typeface="HG丸ｺﾞｼｯｸM-PRO" panose="020F0600000000000000" pitchFamily="50" charset="-128"/>
              <a:ea typeface="HG丸ｺﾞｼｯｸM-PRO" panose="020F0600000000000000" pitchFamily="50" charset="-128"/>
              <a:cs typeface="メイリオ" pitchFamily="50" charset="-128"/>
            </a:endParaRPr>
          </a:p>
          <a:p>
            <a:r>
              <a:rPr lang="ja-JP" altLang="en-US" sz="1600" i="1" dirty="0">
                <a:latin typeface="HG丸ｺﾞｼｯｸM-PRO" panose="020F0600000000000000" pitchFamily="50" charset="-128"/>
                <a:ea typeface="HG丸ｺﾞｼｯｸM-PRO" panose="020F0600000000000000" pitchFamily="50" charset="-128"/>
                <a:cs typeface="メイリオ" pitchFamily="50" charset="-128"/>
              </a:rPr>
              <a:t>　　　　　　　　　・人（協力者がいない、役員だのみになってしまう</a:t>
            </a:r>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a:t>
            </a:r>
            <a:endParaRPr lang="en-US" altLang="ja-JP" sz="1600" dirty="0">
              <a:latin typeface="HG丸ｺﾞｼｯｸM-PRO" panose="020F0600000000000000" pitchFamily="50" charset="-128"/>
              <a:ea typeface="HG丸ｺﾞｼｯｸM-PRO" panose="020F0600000000000000" pitchFamily="50" charset="-128"/>
              <a:cs typeface="メイリオ" pitchFamily="50" charset="-128"/>
            </a:endParaRPr>
          </a:p>
          <a:p>
            <a:pPr>
              <a:spcAft>
                <a:spcPts val="600"/>
              </a:spcAft>
            </a:pPr>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　　　　　　　　　・選定するにも、他の地区のことは分からない</a:t>
            </a:r>
            <a:r>
              <a:rPr lang="en-US" altLang="ja-JP" sz="1600" dirty="0">
                <a:latin typeface="HG丸ｺﾞｼｯｸM-PRO" panose="020F0600000000000000" pitchFamily="50" charset="-128"/>
                <a:ea typeface="HG丸ｺﾞｼｯｸM-PRO" panose="020F0600000000000000" pitchFamily="50" charset="-128"/>
                <a:cs typeface="メイリオ" pitchFamily="50" charset="-128"/>
              </a:rPr>
              <a:t>…</a:t>
            </a:r>
          </a:p>
          <a:p>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　   ・結果：　各地域ごとに「つどいの場」をつくる。</a:t>
            </a:r>
            <a:endParaRPr lang="en-US" altLang="ja-JP" sz="1600" dirty="0">
              <a:latin typeface="HG丸ｺﾞｼｯｸM-PRO" panose="020F0600000000000000" pitchFamily="50" charset="-128"/>
              <a:ea typeface="HG丸ｺﾞｼｯｸM-PRO" panose="020F0600000000000000" pitchFamily="50" charset="-128"/>
              <a:cs typeface="メイリオ" pitchFamily="50" charset="-128"/>
            </a:endParaRPr>
          </a:p>
          <a:p>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　　　　　　　（「自分たちの地域」の単位であれば開催できるのでは。）　　　　　　　　　</a:t>
            </a:r>
            <a:endParaRPr lang="en-US" altLang="ja-JP" sz="1600" dirty="0">
              <a:latin typeface="HG丸ｺﾞｼｯｸM-PRO" panose="020F0600000000000000" pitchFamily="50" charset="-128"/>
              <a:ea typeface="HG丸ｺﾞｼｯｸM-PRO" panose="020F0600000000000000" pitchFamily="50" charset="-128"/>
              <a:cs typeface="メイリオ" pitchFamily="50" charset="-128"/>
            </a:endParaRPr>
          </a:p>
          <a:p>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　 ◎周知方法</a:t>
            </a:r>
            <a:endParaRPr lang="en-US" altLang="ja-JP" sz="1600" dirty="0">
              <a:latin typeface="HG丸ｺﾞｼｯｸM-PRO" panose="020F0600000000000000" pitchFamily="50" charset="-128"/>
              <a:ea typeface="HG丸ｺﾞｼｯｸM-PRO" panose="020F0600000000000000" pitchFamily="50" charset="-128"/>
              <a:cs typeface="メイリオ" pitchFamily="50" charset="-128"/>
            </a:endParaRPr>
          </a:p>
          <a:p>
            <a:pPr>
              <a:spcBef>
                <a:spcPts val="300"/>
              </a:spcBef>
            </a:pPr>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　　　・地域ごとに実施する場合、区長に話をとおす必要があるのでは</a:t>
            </a:r>
            <a:r>
              <a:rPr lang="en-US" altLang="ja-JP" sz="1600" dirty="0">
                <a:latin typeface="HG丸ｺﾞｼｯｸM-PRO" panose="020F0600000000000000" pitchFamily="50" charset="-128"/>
                <a:ea typeface="HG丸ｺﾞｼｯｸM-PRO" panose="020F0600000000000000" pitchFamily="50" charset="-128"/>
                <a:cs typeface="メイリオ" pitchFamily="50" charset="-128"/>
              </a:rPr>
              <a:t>…</a:t>
            </a:r>
          </a:p>
          <a:p>
            <a:endParaRPr lang="en-US" altLang="ja-JP" sz="1600" dirty="0">
              <a:latin typeface="HG丸ｺﾞｼｯｸM-PRO" panose="020F0600000000000000" pitchFamily="50" charset="-128"/>
              <a:ea typeface="HG丸ｺﾞｼｯｸM-PRO" panose="020F0600000000000000" pitchFamily="50" charset="-128"/>
              <a:cs typeface="メイリオ" pitchFamily="50" charset="-128"/>
            </a:endParaRPr>
          </a:p>
          <a:p>
            <a:pPr>
              <a:spcBef>
                <a:spcPts val="300"/>
              </a:spcBef>
            </a:pPr>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　　　　</a:t>
            </a:r>
            <a:r>
              <a:rPr lang="en-US" altLang="ja-JP" sz="1600" dirty="0">
                <a:latin typeface="HG丸ｺﾞｼｯｸM-PRO" panose="020F0600000000000000" pitchFamily="50" charset="-128"/>
                <a:ea typeface="HG丸ｺﾞｼｯｸM-PRO" panose="020F0600000000000000" pitchFamily="50" charset="-128"/>
                <a:cs typeface="メイリオ" pitchFamily="50" charset="-128"/>
              </a:rPr>
              <a:t>H29.6.22</a:t>
            </a:r>
          </a:p>
          <a:p>
            <a:pPr>
              <a:spcBef>
                <a:spcPts val="300"/>
              </a:spcBef>
            </a:pPr>
            <a:r>
              <a:rPr lang="en-US" altLang="ja-JP" sz="1600" dirty="0">
                <a:latin typeface="HG丸ｺﾞｼｯｸM-PRO" panose="020F0600000000000000" pitchFamily="50" charset="-128"/>
                <a:ea typeface="HG丸ｺﾞｼｯｸM-PRO" panose="020F0600000000000000" pitchFamily="50" charset="-128"/>
                <a:cs typeface="メイリオ" pitchFamily="50" charset="-128"/>
              </a:rPr>
              <a:t>            </a:t>
            </a:r>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あやめサミット（西部地域の区長の会議）において、これまでの経緯</a:t>
            </a:r>
            <a:endParaRPr lang="en-US" altLang="ja-JP" sz="1600" dirty="0">
              <a:latin typeface="HG丸ｺﾞｼｯｸM-PRO" panose="020F0600000000000000" pitchFamily="50" charset="-128"/>
              <a:ea typeface="HG丸ｺﾞｼｯｸM-PRO" panose="020F0600000000000000" pitchFamily="50" charset="-128"/>
              <a:cs typeface="メイリオ" pitchFamily="50" charset="-128"/>
            </a:endParaRPr>
          </a:p>
          <a:p>
            <a:pPr>
              <a:spcBef>
                <a:spcPts val="300"/>
              </a:spcBef>
            </a:pPr>
            <a:r>
              <a:rPr lang="en-US" altLang="ja-JP" sz="1600" dirty="0">
                <a:latin typeface="HG丸ｺﾞｼｯｸM-PRO" panose="020F0600000000000000" pitchFamily="50" charset="-128"/>
                <a:ea typeface="HG丸ｺﾞｼｯｸM-PRO" panose="020F0600000000000000" pitchFamily="50" charset="-128"/>
                <a:cs typeface="メイリオ" pitchFamily="50" charset="-128"/>
              </a:rPr>
              <a:t>            </a:t>
            </a:r>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を説明し、回覧文書にて周知することについて了承いただく。</a:t>
            </a:r>
            <a:endParaRPr lang="en-US" altLang="ja-JP" sz="1600" dirty="0">
              <a:latin typeface="HG丸ｺﾞｼｯｸM-PRO" panose="020F0600000000000000" pitchFamily="50" charset="-128"/>
              <a:ea typeface="HG丸ｺﾞｼｯｸM-PRO" panose="020F0600000000000000" pitchFamily="50" charset="-128"/>
              <a:cs typeface="メイリオ" pitchFamily="50" charset="-128"/>
            </a:endParaRPr>
          </a:p>
          <a:p>
            <a:endParaRPr lang="en-US" altLang="ja-JP" sz="1000" dirty="0">
              <a:latin typeface="HG丸ｺﾞｼｯｸM-PRO" panose="020F0600000000000000" pitchFamily="50" charset="-128"/>
              <a:ea typeface="HG丸ｺﾞｼｯｸM-PRO" panose="020F0600000000000000" pitchFamily="50" charset="-128"/>
              <a:cs typeface="メイリオ" pitchFamily="50" charset="-128"/>
            </a:endParaRPr>
          </a:p>
          <a:p>
            <a:endParaRPr lang="en-US" altLang="ja-JP" sz="1600" dirty="0">
              <a:latin typeface="HG丸ｺﾞｼｯｸM-PRO" panose="020F0600000000000000" pitchFamily="50" charset="-128"/>
              <a:ea typeface="HG丸ｺﾞｼｯｸM-PRO" panose="020F0600000000000000" pitchFamily="50" charset="-128"/>
              <a:cs typeface="メイリオ" pitchFamily="50" charset="-128"/>
            </a:endParaRPr>
          </a:p>
          <a:p>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　　　　</a:t>
            </a:r>
            <a:r>
              <a:rPr lang="en-US" altLang="ja-JP" sz="1600" dirty="0">
                <a:latin typeface="HG丸ｺﾞｼｯｸM-PRO" panose="020F0600000000000000" pitchFamily="50" charset="-128"/>
                <a:ea typeface="HG丸ｺﾞｼｯｸM-PRO" panose="020F0600000000000000" pitchFamily="50" charset="-128"/>
                <a:cs typeface="メイリオ" pitchFamily="50" charset="-128"/>
              </a:rPr>
              <a:t>8</a:t>
            </a:r>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月号の広報たがじょう配布時に合わせ、別紙チラシを班ごとに回覧し</a:t>
            </a:r>
            <a:endParaRPr lang="en-US" altLang="ja-JP" sz="1600" dirty="0">
              <a:latin typeface="HG丸ｺﾞｼｯｸM-PRO" panose="020F0600000000000000" pitchFamily="50" charset="-128"/>
              <a:ea typeface="HG丸ｺﾞｼｯｸM-PRO" panose="020F0600000000000000" pitchFamily="50" charset="-128"/>
              <a:cs typeface="メイリオ" pitchFamily="50" charset="-128"/>
            </a:endParaRPr>
          </a:p>
          <a:p>
            <a:r>
              <a:rPr lang="en-US" altLang="ja-JP" sz="1600" dirty="0">
                <a:latin typeface="HG丸ｺﾞｼｯｸM-PRO" panose="020F0600000000000000" pitchFamily="50" charset="-128"/>
                <a:ea typeface="HG丸ｺﾞｼｯｸM-PRO" panose="020F0600000000000000" pitchFamily="50" charset="-128"/>
                <a:cs typeface="メイリオ" pitchFamily="50" charset="-128"/>
              </a:rPr>
              <a:t>           </a:t>
            </a:r>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ていただくよう依頼。</a:t>
            </a:r>
            <a:endParaRPr lang="en-US" altLang="ja-JP" sz="1600" dirty="0">
              <a:latin typeface="HG丸ｺﾞｼｯｸM-PRO" panose="020F0600000000000000" pitchFamily="50" charset="-128"/>
              <a:ea typeface="HG丸ｺﾞｼｯｸM-PRO" panose="020F0600000000000000" pitchFamily="50" charset="-128"/>
              <a:cs typeface="メイリオ" pitchFamily="50" charset="-128"/>
            </a:endParaRPr>
          </a:p>
          <a:p>
            <a:r>
              <a:rPr lang="ja-JP" altLang="en-US" sz="1100" dirty="0">
                <a:latin typeface="HG丸ｺﾞｼｯｸM-PRO" panose="020F0600000000000000" pitchFamily="50" charset="-128"/>
                <a:ea typeface="HG丸ｺﾞｼｯｸM-PRO" panose="020F0600000000000000" pitchFamily="50" charset="-128"/>
                <a:cs typeface="メイリオ" pitchFamily="50" charset="-128"/>
              </a:rPr>
              <a:t>　</a:t>
            </a:r>
            <a:endParaRPr lang="en-US" altLang="ja-JP" sz="1100" dirty="0">
              <a:latin typeface="HG丸ｺﾞｼｯｸM-PRO" panose="020F0600000000000000" pitchFamily="50" charset="-128"/>
              <a:ea typeface="HG丸ｺﾞｼｯｸM-PRO" panose="020F0600000000000000" pitchFamily="50" charset="-128"/>
              <a:cs typeface="メイリオ" pitchFamily="50" charset="-128"/>
            </a:endParaRPr>
          </a:p>
          <a:p>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　　</a:t>
            </a:r>
            <a:r>
              <a:rPr kumimoji="1" lang="ja-JP" altLang="en-US" sz="1600" dirty="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cs typeface="メイリオ" pitchFamily="50" charset="-128"/>
              </a:rPr>
              <a:t>　　　　　　　　　　</a:t>
            </a:r>
            <a:r>
              <a:rPr lang="ja-JP" altLang="en-US" sz="1600" b="1" dirty="0">
                <a:solidFill>
                  <a:srgbClr val="FF0000"/>
                </a:solidFill>
                <a:latin typeface="HG丸ｺﾞｼｯｸM-PRO" panose="020F0600000000000000" pitchFamily="50" charset="-128"/>
                <a:ea typeface="HG丸ｺﾞｼｯｸM-PRO" panose="020F0600000000000000" pitchFamily="50" charset="-128"/>
                <a:cs typeface="メイリオ" pitchFamily="50" charset="-128"/>
              </a:rPr>
              <a:t>      </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cs typeface="メイリオ" pitchFamily="50" charset="-128"/>
              </a:rPr>
              <a:t>問合せなし。</a:t>
            </a:r>
          </a:p>
        </p:txBody>
      </p:sp>
      <p:sp>
        <p:nvSpPr>
          <p:cNvPr id="11" name="下矢印 10"/>
          <p:cNvSpPr/>
          <p:nvPr/>
        </p:nvSpPr>
        <p:spPr>
          <a:xfrm>
            <a:off x="1764000" y="2556854"/>
            <a:ext cx="504000" cy="504000"/>
          </a:xfrm>
          <a:prstGeom prst="downArrow">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tIns="72000" rIns="0" rtlCol="0" anchor="ctr"/>
          <a:lstStyle/>
          <a:p>
            <a:pPr indent="266700" algn="ctr"/>
            <a:endParaRPr kumimoji="1" lang="ja-JP" altLang="en-US"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下矢印 11"/>
          <p:cNvSpPr/>
          <p:nvPr/>
        </p:nvSpPr>
        <p:spPr>
          <a:xfrm>
            <a:off x="4362857" y="4428854"/>
            <a:ext cx="216024" cy="216024"/>
          </a:xfrm>
          <a:prstGeom prst="downArrow">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tIns="72000" rIns="0" rtlCol="0" anchor="ctr"/>
          <a:lstStyle/>
          <a:p>
            <a:pPr indent="266700" algn="ctr"/>
            <a:endParaRPr kumimoji="1" lang="ja-JP" altLang="en-US"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下矢印 12"/>
          <p:cNvSpPr/>
          <p:nvPr/>
        </p:nvSpPr>
        <p:spPr>
          <a:xfrm>
            <a:off x="4362857" y="6150538"/>
            <a:ext cx="216024" cy="216024"/>
          </a:xfrm>
          <a:prstGeom prst="downArrow">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tIns="72000" rIns="0" rtlCol="0" anchor="ctr"/>
          <a:lstStyle/>
          <a:p>
            <a:pPr indent="266700" algn="ctr"/>
            <a:endParaRPr kumimoji="1" lang="ja-JP" altLang="en-US"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下矢印 5"/>
          <p:cNvSpPr/>
          <p:nvPr/>
        </p:nvSpPr>
        <p:spPr>
          <a:xfrm>
            <a:off x="4362857" y="5460205"/>
            <a:ext cx="216024" cy="216024"/>
          </a:xfrm>
          <a:prstGeom prst="downArrow">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tIns="72000" rIns="0" rtlCol="0" anchor="ctr"/>
          <a:lstStyle/>
          <a:p>
            <a:pPr indent="266700" algn="ctr"/>
            <a:endParaRPr kumimoji="1" lang="ja-JP" altLang="en-US"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bwMode="auto">
          <a:xfrm>
            <a:off x="208425" y="480828"/>
            <a:ext cx="8524888" cy="93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kumimoji="1" sz="2000" b="1">
                <a:solidFill>
                  <a:schemeClr val="tx1"/>
                </a:solidFill>
                <a:latin typeface="+mj-lt"/>
                <a:ea typeface="+mj-ea"/>
                <a:cs typeface="+mj-cs"/>
              </a:defRPr>
            </a:lvl1pPr>
            <a:lvl2pPr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2pPr>
            <a:lvl3pPr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3pPr>
            <a:lvl4pPr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4pPr>
            <a:lvl5pPr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5pPr>
            <a:lvl6pPr marL="457200"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6pPr>
            <a:lvl7pPr marL="914400"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7pPr>
            <a:lvl8pPr marL="1371600"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8pPr>
            <a:lvl9pPr marL="1828800" algn="l" rtl="0" eaLnBrk="1" fontAlgn="base" hangingPunct="1">
              <a:spcBef>
                <a:spcPct val="0"/>
              </a:spcBef>
              <a:spcAft>
                <a:spcPct val="0"/>
              </a:spcAft>
              <a:defRPr kumimoji="1" sz="3800">
                <a:solidFill>
                  <a:schemeClr val="tx1"/>
                </a:solidFill>
                <a:latin typeface="HG丸ｺﾞｼｯｸM-PRO" pitchFamily="50" charset="-128"/>
                <a:ea typeface="HG丸ｺﾞｼｯｸM-PRO" pitchFamily="50" charset="-128"/>
              </a:defRPr>
            </a:lvl9pPr>
          </a:lstStyle>
          <a:p>
            <a:r>
              <a:rPr lang="ja-JP" altLang="en-US" sz="3600" kern="0" dirty="0">
                <a:latin typeface="HG丸ｺﾞｼｯｸM-PRO" panose="020F0600000000000000" pitchFamily="50" charset="-128"/>
                <a:ea typeface="HG丸ｺﾞｼｯｸM-PRO" panose="020F0600000000000000" pitchFamily="50" charset="-128"/>
                <a:cs typeface="メイリオ" panose="020B0604030504040204" pitchFamily="50" charset="-128"/>
              </a:rPr>
              <a:t>「となりぐみ」活動経緯②</a:t>
            </a:r>
            <a:endParaRPr lang="ja-JP" altLang="en-US" sz="3600" b="0" kern="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2" name="直線コネクタ 1">
            <a:extLst>
              <a:ext uri="{FF2B5EF4-FFF2-40B4-BE49-F238E27FC236}">
                <a16:creationId xmlns:a16="http://schemas.microsoft.com/office/drawing/2014/main" id="{79AF5A21-5FEE-03D9-17B2-7450C2DD51D2}"/>
              </a:ext>
            </a:extLst>
          </p:cNvPr>
          <p:cNvCxnSpPr>
            <a:cxnSpLocks/>
          </p:cNvCxnSpPr>
          <p:nvPr/>
        </p:nvCxnSpPr>
        <p:spPr>
          <a:xfrm>
            <a:off x="323528" y="1473150"/>
            <a:ext cx="7642601" cy="0"/>
          </a:xfrm>
          <a:prstGeom prst="line">
            <a:avLst/>
          </a:prstGeom>
          <a:ln w="92075"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663595"/>
      </p:ext>
    </p:extLst>
  </p:cSld>
  <p:clrMapOvr>
    <a:masterClrMapping/>
  </p:clrMapOvr>
  <mc:AlternateContent xmlns:mc="http://schemas.openxmlformats.org/markup-compatibility/2006" xmlns:p14="http://schemas.microsoft.com/office/powerpoint/2010/main">
    <mc:Choice Requires="p14">
      <p:transition spd="slow" p14:dur="675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318596" y="227472"/>
            <a:ext cx="8530935" cy="129821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p>
            <a:r>
              <a:rPr lang="ja-JP" altLang="en-US" sz="3600" b="1" dirty="0">
                <a:latin typeface="HG丸ｺﾞｼｯｸM-PRO" panose="020F0600000000000000" pitchFamily="50" charset="-128"/>
                <a:ea typeface="HG丸ｺﾞｼｯｸM-PRO" panose="020F0600000000000000" pitchFamily="50" charset="-128"/>
                <a:cs typeface="メイリオ" panose="020B0604030504040204" pitchFamily="50" charset="-128"/>
              </a:rPr>
              <a:t>西部地域の第２層協議体　現在の形</a:t>
            </a:r>
            <a:endParaRPr lang="ja-JP" altLang="en-US" sz="3600" b="1" kern="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4" name="グループ化 3">
            <a:extLst>
              <a:ext uri="{FF2B5EF4-FFF2-40B4-BE49-F238E27FC236}">
                <a16:creationId xmlns:a16="http://schemas.microsoft.com/office/drawing/2014/main" id="{569C6B9E-F1FD-91A4-F603-1A796B67B884}"/>
              </a:ext>
            </a:extLst>
          </p:cNvPr>
          <p:cNvGrpSpPr/>
          <p:nvPr/>
        </p:nvGrpSpPr>
        <p:grpSpPr>
          <a:xfrm>
            <a:off x="401423" y="1661395"/>
            <a:ext cx="8530934" cy="4946265"/>
            <a:chOff x="401423" y="1661396"/>
            <a:chExt cx="8266790" cy="4287530"/>
          </a:xfrm>
        </p:grpSpPr>
        <p:sp>
          <p:nvSpPr>
            <p:cNvPr id="47" name="フリーフォーム 46"/>
            <p:cNvSpPr/>
            <p:nvPr/>
          </p:nvSpPr>
          <p:spPr>
            <a:xfrm>
              <a:off x="1014524" y="1661396"/>
              <a:ext cx="5139029" cy="4287530"/>
            </a:xfrm>
            <a:custGeom>
              <a:avLst/>
              <a:gdLst>
                <a:gd name="connsiteX0" fmla="*/ 2946400 w 4165600"/>
                <a:gd name="connsiteY0" fmla="*/ 3390900 h 3429000"/>
                <a:gd name="connsiteX1" fmla="*/ 2743200 w 4165600"/>
                <a:gd name="connsiteY1" fmla="*/ 2628900 h 3429000"/>
                <a:gd name="connsiteX2" fmla="*/ 2438400 w 4165600"/>
                <a:gd name="connsiteY2" fmla="*/ 2628900 h 3429000"/>
                <a:gd name="connsiteX3" fmla="*/ 2451100 w 4165600"/>
                <a:gd name="connsiteY3" fmla="*/ 2108200 h 3429000"/>
                <a:gd name="connsiteX4" fmla="*/ 3225800 w 4165600"/>
                <a:gd name="connsiteY4" fmla="*/ 2159000 h 3429000"/>
                <a:gd name="connsiteX5" fmla="*/ 3073400 w 4165600"/>
                <a:gd name="connsiteY5" fmla="*/ 1968500 h 3429000"/>
                <a:gd name="connsiteX6" fmla="*/ 3263900 w 4165600"/>
                <a:gd name="connsiteY6" fmla="*/ 1803400 h 3429000"/>
                <a:gd name="connsiteX7" fmla="*/ 3568700 w 4165600"/>
                <a:gd name="connsiteY7" fmla="*/ 2070100 h 3429000"/>
                <a:gd name="connsiteX8" fmla="*/ 3657600 w 4165600"/>
                <a:gd name="connsiteY8" fmla="*/ 1308100 h 3429000"/>
                <a:gd name="connsiteX9" fmla="*/ 4165600 w 4165600"/>
                <a:gd name="connsiteY9" fmla="*/ 1092200 h 3429000"/>
                <a:gd name="connsiteX10" fmla="*/ 4152900 w 4165600"/>
                <a:gd name="connsiteY10" fmla="*/ 520700 h 3429000"/>
                <a:gd name="connsiteX11" fmla="*/ 4089400 w 4165600"/>
                <a:gd name="connsiteY11" fmla="*/ 482600 h 3429000"/>
                <a:gd name="connsiteX12" fmla="*/ 4051300 w 4165600"/>
                <a:gd name="connsiteY12" fmla="*/ 419100 h 3429000"/>
                <a:gd name="connsiteX13" fmla="*/ 3746500 w 4165600"/>
                <a:gd name="connsiteY13" fmla="*/ 469900 h 3429000"/>
                <a:gd name="connsiteX14" fmla="*/ 3759200 w 4165600"/>
                <a:gd name="connsiteY14" fmla="*/ 177800 h 3429000"/>
                <a:gd name="connsiteX15" fmla="*/ 3632200 w 4165600"/>
                <a:gd name="connsiteY15" fmla="*/ 0 h 3429000"/>
                <a:gd name="connsiteX16" fmla="*/ 2819400 w 4165600"/>
                <a:gd name="connsiteY16" fmla="*/ 139700 h 3429000"/>
                <a:gd name="connsiteX17" fmla="*/ 2527300 w 4165600"/>
                <a:gd name="connsiteY17" fmla="*/ 355600 h 3429000"/>
                <a:gd name="connsiteX18" fmla="*/ 2374900 w 4165600"/>
                <a:gd name="connsiteY18" fmla="*/ 546100 h 3429000"/>
                <a:gd name="connsiteX19" fmla="*/ 2273300 w 4165600"/>
                <a:gd name="connsiteY19" fmla="*/ 546100 h 3429000"/>
                <a:gd name="connsiteX20" fmla="*/ 2120900 w 4165600"/>
                <a:gd name="connsiteY20" fmla="*/ 495300 h 3429000"/>
                <a:gd name="connsiteX21" fmla="*/ 2032000 w 4165600"/>
                <a:gd name="connsiteY21" fmla="*/ 584200 h 3429000"/>
                <a:gd name="connsiteX22" fmla="*/ 1905000 w 4165600"/>
                <a:gd name="connsiteY22" fmla="*/ 381000 h 3429000"/>
                <a:gd name="connsiteX23" fmla="*/ 711200 w 4165600"/>
                <a:gd name="connsiteY23" fmla="*/ 406400 h 3429000"/>
                <a:gd name="connsiteX24" fmla="*/ 457200 w 4165600"/>
                <a:gd name="connsiteY24" fmla="*/ 812800 h 3429000"/>
                <a:gd name="connsiteX25" fmla="*/ 584200 w 4165600"/>
                <a:gd name="connsiteY25" fmla="*/ 927100 h 3429000"/>
                <a:gd name="connsiteX26" fmla="*/ 317500 w 4165600"/>
                <a:gd name="connsiteY26" fmla="*/ 1295400 h 3429000"/>
                <a:gd name="connsiteX27" fmla="*/ 482600 w 4165600"/>
                <a:gd name="connsiteY27" fmla="*/ 1333500 h 3429000"/>
                <a:gd name="connsiteX28" fmla="*/ 381000 w 4165600"/>
                <a:gd name="connsiteY28" fmla="*/ 1473200 h 3429000"/>
                <a:gd name="connsiteX29" fmla="*/ 177800 w 4165600"/>
                <a:gd name="connsiteY29" fmla="*/ 1485900 h 3429000"/>
                <a:gd name="connsiteX30" fmla="*/ 139700 w 4165600"/>
                <a:gd name="connsiteY30" fmla="*/ 1612900 h 3429000"/>
                <a:gd name="connsiteX31" fmla="*/ 177800 w 4165600"/>
                <a:gd name="connsiteY31" fmla="*/ 1727200 h 3429000"/>
                <a:gd name="connsiteX32" fmla="*/ 101600 w 4165600"/>
                <a:gd name="connsiteY32" fmla="*/ 1803400 h 3429000"/>
                <a:gd name="connsiteX33" fmla="*/ 101600 w 4165600"/>
                <a:gd name="connsiteY33" fmla="*/ 1892300 h 3429000"/>
                <a:gd name="connsiteX34" fmla="*/ 0 w 4165600"/>
                <a:gd name="connsiteY34" fmla="*/ 2044700 h 3429000"/>
                <a:gd name="connsiteX35" fmla="*/ 25400 w 4165600"/>
                <a:gd name="connsiteY35" fmla="*/ 2133600 h 3429000"/>
                <a:gd name="connsiteX36" fmla="*/ 165100 w 4165600"/>
                <a:gd name="connsiteY36" fmla="*/ 2146300 h 3429000"/>
                <a:gd name="connsiteX37" fmla="*/ 355600 w 4165600"/>
                <a:gd name="connsiteY37" fmla="*/ 2133600 h 3429000"/>
                <a:gd name="connsiteX38" fmla="*/ 469900 w 4165600"/>
                <a:gd name="connsiteY38" fmla="*/ 2247900 h 3429000"/>
                <a:gd name="connsiteX39" fmla="*/ 469900 w 4165600"/>
                <a:gd name="connsiteY39" fmla="*/ 2374900 h 3429000"/>
                <a:gd name="connsiteX40" fmla="*/ 406400 w 4165600"/>
                <a:gd name="connsiteY40" fmla="*/ 2552700 h 3429000"/>
                <a:gd name="connsiteX41" fmla="*/ 304800 w 4165600"/>
                <a:gd name="connsiteY41" fmla="*/ 2628900 h 3429000"/>
                <a:gd name="connsiteX42" fmla="*/ 292100 w 4165600"/>
                <a:gd name="connsiteY42" fmla="*/ 2730500 h 3429000"/>
                <a:gd name="connsiteX43" fmla="*/ 469900 w 4165600"/>
                <a:gd name="connsiteY43" fmla="*/ 2755900 h 3429000"/>
                <a:gd name="connsiteX44" fmla="*/ 673100 w 4165600"/>
                <a:gd name="connsiteY44" fmla="*/ 3175000 h 3429000"/>
                <a:gd name="connsiteX45" fmla="*/ 850900 w 4165600"/>
                <a:gd name="connsiteY45" fmla="*/ 3263900 h 3429000"/>
                <a:gd name="connsiteX46" fmla="*/ 977900 w 4165600"/>
                <a:gd name="connsiteY46" fmla="*/ 3276600 h 3429000"/>
                <a:gd name="connsiteX47" fmla="*/ 1092200 w 4165600"/>
                <a:gd name="connsiteY47" fmla="*/ 3403600 h 3429000"/>
                <a:gd name="connsiteX48" fmla="*/ 1117600 w 4165600"/>
                <a:gd name="connsiteY48" fmla="*/ 3263900 h 3429000"/>
                <a:gd name="connsiteX49" fmla="*/ 977900 w 4165600"/>
                <a:gd name="connsiteY49" fmla="*/ 3149600 h 3429000"/>
                <a:gd name="connsiteX50" fmla="*/ 1041400 w 4165600"/>
                <a:gd name="connsiteY50" fmla="*/ 3060700 h 3429000"/>
                <a:gd name="connsiteX51" fmla="*/ 1117600 w 4165600"/>
                <a:gd name="connsiteY51" fmla="*/ 3111500 h 3429000"/>
                <a:gd name="connsiteX52" fmla="*/ 1193800 w 4165600"/>
                <a:gd name="connsiteY52" fmla="*/ 3187700 h 3429000"/>
                <a:gd name="connsiteX53" fmla="*/ 1346200 w 4165600"/>
                <a:gd name="connsiteY53" fmla="*/ 3162300 h 3429000"/>
                <a:gd name="connsiteX54" fmla="*/ 1409700 w 4165600"/>
                <a:gd name="connsiteY54" fmla="*/ 3263900 h 3429000"/>
                <a:gd name="connsiteX55" fmla="*/ 1511300 w 4165600"/>
                <a:gd name="connsiteY55" fmla="*/ 3276600 h 3429000"/>
                <a:gd name="connsiteX56" fmla="*/ 1587500 w 4165600"/>
                <a:gd name="connsiteY56" fmla="*/ 3289300 h 3429000"/>
                <a:gd name="connsiteX57" fmla="*/ 1625600 w 4165600"/>
                <a:gd name="connsiteY57" fmla="*/ 3365500 h 3429000"/>
                <a:gd name="connsiteX58" fmla="*/ 1663700 w 4165600"/>
                <a:gd name="connsiteY58" fmla="*/ 3390900 h 3429000"/>
                <a:gd name="connsiteX59" fmla="*/ 1828800 w 4165600"/>
                <a:gd name="connsiteY59" fmla="*/ 3390900 h 3429000"/>
                <a:gd name="connsiteX60" fmla="*/ 1828800 w 4165600"/>
                <a:gd name="connsiteY60" fmla="*/ 3429000 h 3429000"/>
                <a:gd name="connsiteX61" fmla="*/ 2895600 w 4165600"/>
                <a:gd name="connsiteY61" fmla="*/ 3429000 h 3429000"/>
                <a:gd name="connsiteX62" fmla="*/ 2946400 w 4165600"/>
                <a:gd name="connsiteY62" fmla="*/ 3390900 h 3429000"/>
                <a:gd name="connsiteX0" fmla="*/ 2946400 w 4165600"/>
                <a:gd name="connsiteY0" fmla="*/ 3441700 h 3479800"/>
                <a:gd name="connsiteX1" fmla="*/ 2743200 w 4165600"/>
                <a:gd name="connsiteY1" fmla="*/ 2679700 h 3479800"/>
                <a:gd name="connsiteX2" fmla="*/ 2438400 w 4165600"/>
                <a:gd name="connsiteY2" fmla="*/ 2679700 h 3479800"/>
                <a:gd name="connsiteX3" fmla="*/ 2451100 w 4165600"/>
                <a:gd name="connsiteY3" fmla="*/ 2159000 h 3479800"/>
                <a:gd name="connsiteX4" fmla="*/ 3225800 w 4165600"/>
                <a:gd name="connsiteY4" fmla="*/ 2209800 h 3479800"/>
                <a:gd name="connsiteX5" fmla="*/ 3073400 w 4165600"/>
                <a:gd name="connsiteY5" fmla="*/ 2019300 h 3479800"/>
                <a:gd name="connsiteX6" fmla="*/ 3263900 w 4165600"/>
                <a:gd name="connsiteY6" fmla="*/ 1854200 h 3479800"/>
                <a:gd name="connsiteX7" fmla="*/ 3568700 w 4165600"/>
                <a:gd name="connsiteY7" fmla="*/ 2120900 h 3479800"/>
                <a:gd name="connsiteX8" fmla="*/ 3657600 w 4165600"/>
                <a:gd name="connsiteY8" fmla="*/ 1358900 h 3479800"/>
                <a:gd name="connsiteX9" fmla="*/ 4165600 w 4165600"/>
                <a:gd name="connsiteY9" fmla="*/ 1143000 h 3479800"/>
                <a:gd name="connsiteX10" fmla="*/ 4152900 w 4165600"/>
                <a:gd name="connsiteY10" fmla="*/ 571500 h 3479800"/>
                <a:gd name="connsiteX11" fmla="*/ 4089400 w 4165600"/>
                <a:gd name="connsiteY11" fmla="*/ 533400 h 3479800"/>
                <a:gd name="connsiteX12" fmla="*/ 4051300 w 4165600"/>
                <a:gd name="connsiteY12" fmla="*/ 469900 h 3479800"/>
                <a:gd name="connsiteX13" fmla="*/ 3746500 w 4165600"/>
                <a:gd name="connsiteY13" fmla="*/ 520700 h 3479800"/>
                <a:gd name="connsiteX14" fmla="*/ 3759200 w 4165600"/>
                <a:gd name="connsiteY14" fmla="*/ 228600 h 3479800"/>
                <a:gd name="connsiteX15" fmla="*/ 3606800 w 4165600"/>
                <a:gd name="connsiteY15" fmla="*/ 0 h 3479800"/>
                <a:gd name="connsiteX16" fmla="*/ 2819400 w 4165600"/>
                <a:gd name="connsiteY16" fmla="*/ 190500 h 3479800"/>
                <a:gd name="connsiteX17" fmla="*/ 2527300 w 4165600"/>
                <a:gd name="connsiteY17" fmla="*/ 406400 h 3479800"/>
                <a:gd name="connsiteX18" fmla="*/ 2374900 w 4165600"/>
                <a:gd name="connsiteY18" fmla="*/ 596900 h 3479800"/>
                <a:gd name="connsiteX19" fmla="*/ 2273300 w 4165600"/>
                <a:gd name="connsiteY19" fmla="*/ 596900 h 3479800"/>
                <a:gd name="connsiteX20" fmla="*/ 2120900 w 4165600"/>
                <a:gd name="connsiteY20" fmla="*/ 546100 h 3479800"/>
                <a:gd name="connsiteX21" fmla="*/ 2032000 w 4165600"/>
                <a:gd name="connsiteY21" fmla="*/ 635000 h 3479800"/>
                <a:gd name="connsiteX22" fmla="*/ 1905000 w 4165600"/>
                <a:gd name="connsiteY22" fmla="*/ 431800 h 3479800"/>
                <a:gd name="connsiteX23" fmla="*/ 711200 w 4165600"/>
                <a:gd name="connsiteY23" fmla="*/ 457200 h 3479800"/>
                <a:gd name="connsiteX24" fmla="*/ 457200 w 4165600"/>
                <a:gd name="connsiteY24" fmla="*/ 863600 h 3479800"/>
                <a:gd name="connsiteX25" fmla="*/ 584200 w 4165600"/>
                <a:gd name="connsiteY25" fmla="*/ 977900 h 3479800"/>
                <a:gd name="connsiteX26" fmla="*/ 317500 w 4165600"/>
                <a:gd name="connsiteY26" fmla="*/ 1346200 h 3479800"/>
                <a:gd name="connsiteX27" fmla="*/ 482600 w 4165600"/>
                <a:gd name="connsiteY27" fmla="*/ 1384300 h 3479800"/>
                <a:gd name="connsiteX28" fmla="*/ 381000 w 4165600"/>
                <a:gd name="connsiteY28" fmla="*/ 1524000 h 3479800"/>
                <a:gd name="connsiteX29" fmla="*/ 177800 w 4165600"/>
                <a:gd name="connsiteY29" fmla="*/ 1536700 h 3479800"/>
                <a:gd name="connsiteX30" fmla="*/ 139700 w 4165600"/>
                <a:gd name="connsiteY30" fmla="*/ 1663700 h 3479800"/>
                <a:gd name="connsiteX31" fmla="*/ 177800 w 4165600"/>
                <a:gd name="connsiteY31" fmla="*/ 1778000 h 3479800"/>
                <a:gd name="connsiteX32" fmla="*/ 101600 w 4165600"/>
                <a:gd name="connsiteY32" fmla="*/ 1854200 h 3479800"/>
                <a:gd name="connsiteX33" fmla="*/ 101600 w 4165600"/>
                <a:gd name="connsiteY33" fmla="*/ 1943100 h 3479800"/>
                <a:gd name="connsiteX34" fmla="*/ 0 w 4165600"/>
                <a:gd name="connsiteY34" fmla="*/ 2095500 h 3479800"/>
                <a:gd name="connsiteX35" fmla="*/ 25400 w 4165600"/>
                <a:gd name="connsiteY35" fmla="*/ 2184400 h 3479800"/>
                <a:gd name="connsiteX36" fmla="*/ 165100 w 4165600"/>
                <a:gd name="connsiteY36" fmla="*/ 2197100 h 3479800"/>
                <a:gd name="connsiteX37" fmla="*/ 355600 w 4165600"/>
                <a:gd name="connsiteY37" fmla="*/ 2184400 h 3479800"/>
                <a:gd name="connsiteX38" fmla="*/ 469900 w 4165600"/>
                <a:gd name="connsiteY38" fmla="*/ 2298700 h 3479800"/>
                <a:gd name="connsiteX39" fmla="*/ 469900 w 4165600"/>
                <a:gd name="connsiteY39" fmla="*/ 2425700 h 3479800"/>
                <a:gd name="connsiteX40" fmla="*/ 406400 w 4165600"/>
                <a:gd name="connsiteY40" fmla="*/ 2603500 h 3479800"/>
                <a:gd name="connsiteX41" fmla="*/ 304800 w 4165600"/>
                <a:gd name="connsiteY41" fmla="*/ 2679700 h 3479800"/>
                <a:gd name="connsiteX42" fmla="*/ 292100 w 4165600"/>
                <a:gd name="connsiteY42" fmla="*/ 2781300 h 3479800"/>
                <a:gd name="connsiteX43" fmla="*/ 469900 w 4165600"/>
                <a:gd name="connsiteY43" fmla="*/ 2806700 h 3479800"/>
                <a:gd name="connsiteX44" fmla="*/ 673100 w 4165600"/>
                <a:gd name="connsiteY44" fmla="*/ 3225800 h 3479800"/>
                <a:gd name="connsiteX45" fmla="*/ 850900 w 4165600"/>
                <a:gd name="connsiteY45" fmla="*/ 3314700 h 3479800"/>
                <a:gd name="connsiteX46" fmla="*/ 977900 w 4165600"/>
                <a:gd name="connsiteY46" fmla="*/ 3327400 h 3479800"/>
                <a:gd name="connsiteX47" fmla="*/ 1092200 w 4165600"/>
                <a:gd name="connsiteY47" fmla="*/ 3454400 h 3479800"/>
                <a:gd name="connsiteX48" fmla="*/ 1117600 w 4165600"/>
                <a:gd name="connsiteY48" fmla="*/ 3314700 h 3479800"/>
                <a:gd name="connsiteX49" fmla="*/ 977900 w 4165600"/>
                <a:gd name="connsiteY49" fmla="*/ 3200400 h 3479800"/>
                <a:gd name="connsiteX50" fmla="*/ 1041400 w 4165600"/>
                <a:gd name="connsiteY50" fmla="*/ 3111500 h 3479800"/>
                <a:gd name="connsiteX51" fmla="*/ 1117600 w 4165600"/>
                <a:gd name="connsiteY51" fmla="*/ 3162300 h 3479800"/>
                <a:gd name="connsiteX52" fmla="*/ 1193800 w 4165600"/>
                <a:gd name="connsiteY52" fmla="*/ 3238500 h 3479800"/>
                <a:gd name="connsiteX53" fmla="*/ 1346200 w 4165600"/>
                <a:gd name="connsiteY53" fmla="*/ 3213100 h 3479800"/>
                <a:gd name="connsiteX54" fmla="*/ 1409700 w 4165600"/>
                <a:gd name="connsiteY54" fmla="*/ 3314700 h 3479800"/>
                <a:gd name="connsiteX55" fmla="*/ 1511300 w 4165600"/>
                <a:gd name="connsiteY55" fmla="*/ 3327400 h 3479800"/>
                <a:gd name="connsiteX56" fmla="*/ 1587500 w 4165600"/>
                <a:gd name="connsiteY56" fmla="*/ 3340100 h 3479800"/>
                <a:gd name="connsiteX57" fmla="*/ 1625600 w 4165600"/>
                <a:gd name="connsiteY57" fmla="*/ 3416300 h 3479800"/>
                <a:gd name="connsiteX58" fmla="*/ 1663700 w 4165600"/>
                <a:gd name="connsiteY58" fmla="*/ 3441700 h 3479800"/>
                <a:gd name="connsiteX59" fmla="*/ 1828800 w 4165600"/>
                <a:gd name="connsiteY59" fmla="*/ 3441700 h 3479800"/>
                <a:gd name="connsiteX60" fmla="*/ 1828800 w 4165600"/>
                <a:gd name="connsiteY60" fmla="*/ 3479800 h 3479800"/>
                <a:gd name="connsiteX61" fmla="*/ 2895600 w 4165600"/>
                <a:gd name="connsiteY61" fmla="*/ 3479800 h 3479800"/>
                <a:gd name="connsiteX62" fmla="*/ 2946400 w 41656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20900 w 4191000"/>
                <a:gd name="connsiteY20" fmla="*/ 546100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55600 w 4191000"/>
                <a:gd name="connsiteY37" fmla="*/ 21844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79700 h 3479800"/>
                <a:gd name="connsiteX42" fmla="*/ 292100 w 4191000"/>
                <a:gd name="connsiteY42" fmla="*/ 2781300 h 3479800"/>
                <a:gd name="connsiteX43" fmla="*/ 469900 w 4191000"/>
                <a:gd name="connsiteY43" fmla="*/ 2806700 h 3479800"/>
                <a:gd name="connsiteX44" fmla="*/ 673100 w 4191000"/>
                <a:gd name="connsiteY44" fmla="*/ 3225800 h 3479800"/>
                <a:gd name="connsiteX45" fmla="*/ 850900 w 4191000"/>
                <a:gd name="connsiteY45" fmla="*/ 3314700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41400 w 4191000"/>
                <a:gd name="connsiteY50" fmla="*/ 3111500 h 3479800"/>
                <a:gd name="connsiteX51" fmla="*/ 1117600 w 4191000"/>
                <a:gd name="connsiteY51" fmla="*/ 3162300 h 3479800"/>
                <a:gd name="connsiteX52" fmla="*/ 1193800 w 4191000"/>
                <a:gd name="connsiteY52" fmla="*/ 3238500 h 3479800"/>
                <a:gd name="connsiteX53" fmla="*/ 1346200 w 4191000"/>
                <a:gd name="connsiteY53" fmla="*/ 3213100 h 3479800"/>
                <a:gd name="connsiteX54" fmla="*/ 1409700 w 4191000"/>
                <a:gd name="connsiteY54" fmla="*/ 3314700 h 3479800"/>
                <a:gd name="connsiteX55" fmla="*/ 1511300 w 4191000"/>
                <a:gd name="connsiteY55" fmla="*/ 3327400 h 3479800"/>
                <a:gd name="connsiteX56" fmla="*/ 1587500 w 4191000"/>
                <a:gd name="connsiteY56" fmla="*/ 3340100 h 3479800"/>
                <a:gd name="connsiteX57" fmla="*/ 1625600 w 4191000"/>
                <a:gd name="connsiteY57" fmla="*/ 3416300 h 3479800"/>
                <a:gd name="connsiteX58" fmla="*/ 1663700 w 4191000"/>
                <a:gd name="connsiteY58" fmla="*/ 3441700 h 3479800"/>
                <a:gd name="connsiteX59" fmla="*/ 1828800 w 4191000"/>
                <a:gd name="connsiteY59" fmla="*/ 3441700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20900 w 4191000"/>
                <a:gd name="connsiteY20" fmla="*/ 546100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55600 w 4191000"/>
                <a:gd name="connsiteY37" fmla="*/ 21844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79700 h 3479800"/>
                <a:gd name="connsiteX42" fmla="*/ 292100 w 4191000"/>
                <a:gd name="connsiteY42" fmla="*/ 2781300 h 3479800"/>
                <a:gd name="connsiteX43" fmla="*/ 469900 w 4191000"/>
                <a:gd name="connsiteY43" fmla="*/ 2806700 h 3479800"/>
                <a:gd name="connsiteX44" fmla="*/ 673100 w 4191000"/>
                <a:gd name="connsiteY44" fmla="*/ 3225800 h 3479800"/>
                <a:gd name="connsiteX45" fmla="*/ 850900 w 4191000"/>
                <a:gd name="connsiteY45" fmla="*/ 3314700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41400 w 4191000"/>
                <a:gd name="connsiteY50" fmla="*/ 3111500 h 3479800"/>
                <a:gd name="connsiteX51" fmla="*/ 1117600 w 4191000"/>
                <a:gd name="connsiteY51" fmla="*/ 3162300 h 3479800"/>
                <a:gd name="connsiteX52" fmla="*/ 1193800 w 4191000"/>
                <a:gd name="connsiteY52" fmla="*/ 3238500 h 3479800"/>
                <a:gd name="connsiteX53" fmla="*/ 1371600 w 4191000"/>
                <a:gd name="connsiteY53" fmla="*/ 3149600 h 3479800"/>
                <a:gd name="connsiteX54" fmla="*/ 1409700 w 4191000"/>
                <a:gd name="connsiteY54" fmla="*/ 3314700 h 3479800"/>
                <a:gd name="connsiteX55" fmla="*/ 1511300 w 4191000"/>
                <a:gd name="connsiteY55" fmla="*/ 3327400 h 3479800"/>
                <a:gd name="connsiteX56" fmla="*/ 1587500 w 4191000"/>
                <a:gd name="connsiteY56" fmla="*/ 3340100 h 3479800"/>
                <a:gd name="connsiteX57" fmla="*/ 1625600 w 4191000"/>
                <a:gd name="connsiteY57" fmla="*/ 3416300 h 3479800"/>
                <a:gd name="connsiteX58" fmla="*/ 1663700 w 4191000"/>
                <a:gd name="connsiteY58" fmla="*/ 3441700 h 3479800"/>
                <a:gd name="connsiteX59" fmla="*/ 1828800 w 4191000"/>
                <a:gd name="connsiteY59" fmla="*/ 3441700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20900 w 4191000"/>
                <a:gd name="connsiteY20" fmla="*/ 546100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55600 w 4191000"/>
                <a:gd name="connsiteY37" fmla="*/ 21844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79700 h 3479800"/>
                <a:gd name="connsiteX42" fmla="*/ 292100 w 4191000"/>
                <a:gd name="connsiteY42" fmla="*/ 2781300 h 3479800"/>
                <a:gd name="connsiteX43" fmla="*/ 469900 w 4191000"/>
                <a:gd name="connsiteY43" fmla="*/ 2806700 h 3479800"/>
                <a:gd name="connsiteX44" fmla="*/ 673100 w 4191000"/>
                <a:gd name="connsiteY44" fmla="*/ 3225800 h 3479800"/>
                <a:gd name="connsiteX45" fmla="*/ 850900 w 4191000"/>
                <a:gd name="connsiteY45" fmla="*/ 3314700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17600 w 4191000"/>
                <a:gd name="connsiteY51" fmla="*/ 3162300 h 3479800"/>
                <a:gd name="connsiteX52" fmla="*/ 1193800 w 4191000"/>
                <a:gd name="connsiteY52" fmla="*/ 3238500 h 3479800"/>
                <a:gd name="connsiteX53" fmla="*/ 1371600 w 4191000"/>
                <a:gd name="connsiteY53" fmla="*/ 3149600 h 3479800"/>
                <a:gd name="connsiteX54" fmla="*/ 1409700 w 4191000"/>
                <a:gd name="connsiteY54" fmla="*/ 3314700 h 3479800"/>
                <a:gd name="connsiteX55" fmla="*/ 1511300 w 4191000"/>
                <a:gd name="connsiteY55" fmla="*/ 3327400 h 3479800"/>
                <a:gd name="connsiteX56" fmla="*/ 1587500 w 4191000"/>
                <a:gd name="connsiteY56" fmla="*/ 3340100 h 3479800"/>
                <a:gd name="connsiteX57" fmla="*/ 1625600 w 4191000"/>
                <a:gd name="connsiteY57" fmla="*/ 3416300 h 3479800"/>
                <a:gd name="connsiteX58" fmla="*/ 1663700 w 4191000"/>
                <a:gd name="connsiteY58" fmla="*/ 3441700 h 3479800"/>
                <a:gd name="connsiteX59" fmla="*/ 1828800 w 4191000"/>
                <a:gd name="connsiteY59" fmla="*/ 3441700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20900 w 4191000"/>
                <a:gd name="connsiteY20" fmla="*/ 546100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55600 w 4191000"/>
                <a:gd name="connsiteY37" fmla="*/ 21844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79700 h 3479800"/>
                <a:gd name="connsiteX42" fmla="*/ 292100 w 4191000"/>
                <a:gd name="connsiteY42" fmla="*/ 2781300 h 3479800"/>
                <a:gd name="connsiteX43" fmla="*/ 469900 w 4191000"/>
                <a:gd name="connsiteY43" fmla="*/ 2806700 h 3479800"/>
                <a:gd name="connsiteX44" fmla="*/ 673100 w 4191000"/>
                <a:gd name="connsiteY44" fmla="*/ 3225800 h 3479800"/>
                <a:gd name="connsiteX45" fmla="*/ 850900 w 4191000"/>
                <a:gd name="connsiteY45" fmla="*/ 3314700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09700 w 4191000"/>
                <a:gd name="connsiteY54" fmla="*/ 3314700 h 3479800"/>
                <a:gd name="connsiteX55" fmla="*/ 1511300 w 4191000"/>
                <a:gd name="connsiteY55" fmla="*/ 3327400 h 3479800"/>
                <a:gd name="connsiteX56" fmla="*/ 1587500 w 4191000"/>
                <a:gd name="connsiteY56" fmla="*/ 3340100 h 3479800"/>
                <a:gd name="connsiteX57" fmla="*/ 1625600 w 4191000"/>
                <a:gd name="connsiteY57" fmla="*/ 3416300 h 3479800"/>
                <a:gd name="connsiteX58" fmla="*/ 1663700 w 4191000"/>
                <a:gd name="connsiteY58" fmla="*/ 3441700 h 3479800"/>
                <a:gd name="connsiteX59" fmla="*/ 1828800 w 4191000"/>
                <a:gd name="connsiteY59" fmla="*/ 3441700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20900 w 4191000"/>
                <a:gd name="connsiteY20" fmla="*/ 546100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55600 w 4191000"/>
                <a:gd name="connsiteY37" fmla="*/ 21844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79700 h 3479800"/>
                <a:gd name="connsiteX42" fmla="*/ 292100 w 4191000"/>
                <a:gd name="connsiteY42" fmla="*/ 2781300 h 3479800"/>
                <a:gd name="connsiteX43" fmla="*/ 469900 w 4191000"/>
                <a:gd name="connsiteY43" fmla="*/ 2806700 h 3479800"/>
                <a:gd name="connsiteX44" fmla="*/ 673100 w 4191000"/>
                <a:gd name="connsiteY44" fmla="*/ 3225800 h 3479800"/>
                <a:gd name="connsiteX45" fmla="*/ 850900 w 4191000"/>
                <a:gd name="connsiteY45" fmla="*/ 3286125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09700 w 4191000"/>
                <a:gd name="connsiteY54" fmla="*/ 3314700 h 3479800"/>
                <a:gd name="connsiteX55" fmla="*/ 1511300 w 4191000"/>
                <a:gd name="connsiteY55" fmla="*/ 3327400 h 3479800"/>
                <a:gd name="connsiteX56" fmla="*/ 1587500 w 4191000"/>
                <a:gd name="connsiteY56" fmla="*/ 3340100 h 3479800"/>
                <a:gd name="connsiteX57" fmla="*/ 1625600 w 4191000"/>
                <a:gd name="connsiteY57" fmla="*/ 3416300 h 3479800"/>
                <a:gd name="connsiteX58" fmla="*/ 1663700 w 4191000"/>
                <a:gd name="connsiteY58" fmla="*/ 3441700 h 3479800"/>
                <a:gd name="connsiteX59" fmla="*/ 1828800 w 4191000"/>
                <a:gd name="connsiteY59" fmla="*/ 3441700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20900 w 4191000"/>
                <a:gd name="connsiteY20" fmla="*/ 546100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55600 w 4191000"/>
                <a:gd name="connsiteY37" fmla="*/ 21844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79700 h 3479800"/>
                <a:gd name="connsiteX42" fmla="*/ 292100 w 4191000"/>
                <a:gd name="connsiteY42" fmla="*/ 2781300 h 3479800"/>
                <a:gd name="connsiteX43" fmla="*/ 469900 w 4191000"/>
                <a:gd name="connsiteY43" fmla="*/ 2806700 h 3479800"/>
                <a:gd name="connsiteX44" fmla="*/ 673100 w 4191000"/>
                <a:gd name="connsiteY44" fmla="*/ 3168650 h 3479800"/>
                <a:gd name="connsiteX45" fmla="*/ 850900 w 4191000"/>
                <a:gd name="connsiteY45" fmla="*/ 3286125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09700 w 4191000"/>
                <a:gd name="connsiteY54" fmla="*/ 3314700 h 3479800"/>
                <a:gd name="connsiteX55" fmla="*/ 1511300 w 4191000"/>
                <a:gd name="connsiteY55" fmla="*/ 3327400 h 3479800"/>
                <a:gd name="connsiteX56" fmla="*/ 1587500 w 4191000"/>
                <a:gd name="connsiteY56" fmla="*/ 3340100 h 3479800"/>
                <a:gd name="connsiteX57" fmla="*/ 1625600 w 4191000"/>
                <a:gd name="connsiteY57" fmla="*/ 3416300 h 3479800"/>
                <a:gd name="connsiteX58" fmla="*/ 1663700 w 4191000"/>
                <a:gd name="connsiteY58" fmla="*/ 3441700 h 3479800"/>
                <a:gd name="connsiteX59" fmla="*/ 1828800 w 4191000"/>
                <a:gd name="connsiteY59" fmla="*/ 3441700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20900 w 4191000"/>
                <a:gd name="connsiteY20" fmla="*/ 546100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55600 w 4191000"/>
                <a:gd name="connsiteY37" fmla="*/ 21844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79700 h 3479800"/>
                <a:gd name="connsiteX42" fmla="*/ 292100 w 4191000"/>
                <a:gd name="connsiteY42" fmla="*/ 2781300 h 3479800"/>
                <a:gd name="connsiteX43" fmla="*/ 498475 w 4191000"/>
                <a:gd name="connsiteY43" fmla="*/ 2778125 h 3479800"/>
                <a:gd name="connsiteX44" fmla="*/ 673100 w 4191000"/>
                <a:gd name="connsiteY44" fmla="*/ 3168650 h 3479800"/>
                <a:gd name="connsiteX45" fmla="*/ 850900 w 4191000"/>
                <a:gd name="connsiteY45" fmla="*/ 3286125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09700 w 4191000"/>
                <a:gd name="connsiteY54" fmla="*/ 3314700 h 3479800"/>
                <a:gd name="connsiteX55" fmla="*/ 1511300 w 4191000"/>
                <a:gd name="connsiteY55" fmla="*/ 3327400 h 3479800"/>
                <a:gd name="connsiteX56" fmla="*/ 1587500 w 4191000"/>
                <a:gd name="connsiteY56" fmla="*/ 3340100 h 3479800"/>
                <a:gd name="connsiteX57" fmla="*/ 1625600 w 4191000"/>
                <a:gd name="connsiteY57" fmla="*/ 3416300 h 3479800"/>
                <a:gd name="connsiteX58" fmla="*/ 1663700 w 4191000"/>
                <a:gd name="connsiteY58" fmla="*/ 3441700 h 3479800"/>
                <a:gd name="connsiteX59" fmla="*/ 1828800 w 4191000"/>
                <a:gd name="connsiteY59" fmla="*/ 3441700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20900 w 4191000"/>
                <a:gd name="connsiteY20" fmla="*/ 546100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55600 w 4191000"/>
                <a:gd name="connsiteY37" fmla="*/ 21844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41600 h 3479800"/>
                <a:gd name="connsiteX42" fmla="*/ 292100 w 4191000"/>
                <a:gd name="connsiteY42" fmla="*/ 2781300 h 3479800"/>
                <a:gd name="connsiteX43" fmla="*/ 498475 w 4191000"/>
                <a:gd name="connsiteY43" fmla="*/ 2778125 h 3479800"/>
                <a:gd name="connsiteX44" fmla="*/ 673100 w 4191000"/>
                <a:gd name="connsiteY44" fmla="*/ 3168650 h 3479800"/>
                <a:gd name="connsiteX45" fmla="*/ 850900 w 4191000"/>
                <a:gd name="connsiteY45" fmla="*/ 3286125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09700 w 4191000"/>
                <a:gd name="connsiteY54" fmla="*/ 3314700 h 3479800"/>
                <a:gd name="connsiteX55" fmla="*/ 1511300 w 4191000"/>
                <a:gd name="connsiteY55" fmla="*/ 3327400 h 3479800"/>
                <a:gd name="connsiteX56" fmla="*/ 1587500 w 4191000"/>
                <a:gd name="connsiteY56" fmla="*/ 3340100 h 3479800"/>
                <a:gd name="connsiteX57" fmla="*/ 1625600 w 4191000"/>
                <a:gd name="connsiteY57" fmla="*/ 3416300 h 3479800"/>
                <a:gd name="connsiteX58" fmla="*/ 1663700 w 4191000"/>
                <a:gd name="connsiteY58" fmla="*/ 3441700 h 3479800"/>
                <a:gd name="connsiteX59" fmla="*/ 1828800 w 4191000"/>
                <a:gd name="connsiteY59" fmla="*/ 3441700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20900 w 4191000"/>
                <a:gd name="connsiteY20" fmla="*/ 546100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55600 w 4191000"/>
                <a:gd name="connsiteY37" fmla="*/ 21844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41600 h 3479800"/>
                <a:gd name="connsiteX42" fmla="*/ 292100 w 4191000"/>
                <a:gd name="connsiteY42" fmla="*/ 2752725 h 3479800"/>
                <a:gd name="connsiteX43" fmla="*/ 498475 w 4191000"/>
                <a:gd name="connsiteY43" fmla="*/ 2778125 h 3479800"/>
                <a:gd name="connsiteX44" fmla="*/ 673100 w 4191000"/>
                <a:gd name="connsiteY44" fmla="*/ 3168650 h 3479800"/>
                <a:gd name="connsiteX45" fmla="*/ 850900 w 4191000"/>
                <a:gd name="connsiteY45" fmla="*/ 3286125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09700 w 4191000"/>
                <a:gd name="connsiteY54" fmla="*/ 3314700 h 3479800"/>
                <a:gd name="connsiteX55" fmla="*/ 1511300 w 4191000"/>
                <a:gd name="connsiteY55" fmla="*/ 3327400 h 3479800"/>
                <a:gd name="connsiteX56" fmla="*/ 1587500 w 4191000"/>
                <a:gd name="connsiteY56" fmla="*/ 3340100 h 3479800"/>
                <a:gd name="connsiteX57" fmla="*/ 1625600 w 4191000"/>
                <a:gd name="connsiteY57" fmla="*/ 3416300 h 3479800"/>
                <a:gd name="connsiteX58" fmla="*/ 1663700 w 4191000"/>
                <a:gd name="connsiteY58" fmla="*/ 3441700 h 3479800"/>
                <a:gd name="connsiteX59" fmla="*/ 1828800 w 4191000"/>
                <a:gd name="connsiteY59" fmla="*/ 3441700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20900 w 4191000"/>
                <a:gd name="connsiteY20" fmla="*/ 546100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93700 w 4191000"/>
                <a:gd name="connsiteY37" fmla="*/ 21463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41600 h 3479800"/>
                <a:gd name="connsiteX42" fmla="*/ 292100 w 4191000"/>
                <a:gd name="connsiteY42" fmla="*/ 2752725 h 3479800"/>
                <a:gd name="connsiteX43" fmla="*/ 498475 w 4191000"/>
                <a:gd name="connsiteY43" fmla="*/ 2778125 h 3479800"/>
                <a:gd name="connsiteX44" fmla="*/ 673100 w 4191000"/>
                <a:gd name="connsiteY44" fmla="*/ 3168650 h 3479800"/>
                <a:gd name="connsiteX45" fmla="*/ 850900 w 4191000"/>
                <a:gd name="connsiteY45" fmla="*/ 3286125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09700 w 4191000"/>
                <a:gd name="connsiteY54" fmla="*/ 3314700 h 3479800"/>
                <a:gd name="connsiteX55" fmla="*/ 1511300 w 4191000"/>
                <a:gd name="connsiteY55" fmla="*/ 3327400 h 3479800"/>
                <a:gd name="connsiteX56" fmla="*/ 1587500 w 4191000"/>
                <a:gd name="connsiteY56" fmla="*/ 3340100 h 3479800"/>
                <a:gd name="connsiteX57" fmla="*/ 1625600 w 4191000"/>
                <a:gd name="connsiteY57" fmla="*/ 3416300 h 3479800"/>
                <a:gd name="connsiteX58" fmla="*/ 1663700 w 4191000"/>
                <a:gd name="connsiteY58" fmla="*/ 3441700 h 3479800"/>
                <a:gd name="connsiteX59" fmla="*/ 1828800 w 4191000"/>
                <a:gd name="connsiteY59" fmla="*/ 3441700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20900 w 4191000"/>
                <a:gd name="connsiteY20" fmla="*/ 546100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93700 w 4191000"/>
                <a:gd name="connsiteY37" fmla="*/ 21463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41600 h 3479800"/>
                <a:gd name="connsiteX42" fmla="*/ 292100 w 4191000"/>
                <a:gd name="connsiteY42" fmla="*/ 2752725 h 3479800"/>
                <a:gd name="connsiteX43" fmla="*/ 508000 w 4191000"/>
                <a:gd name="connsiteY43" fmla="*/ 2749550 h 3479800"/>
                <a:gd name="connsiteX44" fmla="*/ 673100 w 4191000"/>
                <a:gd name="connsiteY44" fmla="*/ 3168650 h 3479800"/>
                <a:gd name="connsiteX45" fmla="*/ 850900 w 4191000"/>
                <a:gd name="connsiteY45" fmla="*/ 3286125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09700 w 4191000"/>
                <a:gd name="connsiteY54" fmla="*/ 3314700 h 3479800"/>
                <a:gd name="connsiteX55" fmla="*/ 1511300 w 4191000"/>
                <a:gd name="connsiteY55" fmla="*/ 3327400 h 3479800"/>
                <a:gd name="connsiteX56" fmla="*/ 1587500 w 4191000"/>
                <a:gd name="connsiteY56" fmla="*/ 3340100 h 3479800"/>
                <a:gd name="connsiteX57" fmla="*/ 1625600 w 4191000"/>
                <a:gd name="connsiteY57" fmla="*/ 3416300 h 3479800"/>
                <a:gd name="connsiteX58" fmla="*/ 1663700 w 4191000"/>
                <a:gd name="connsiteY58" fmla="*/ 3441700 h 3479800"/>
                <a:gd name="connsiteX59" fmla="*/ 1828800 w 4191000"/>
                <a:gd name="connsiteY59" fmla="*/ 3441700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20900 w 4191000"/>
                <a:gd name="connsiteY20" fmla="*/ 546100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93700 w 4191000"/>
                <a:gd name="connsiteY37" fmla="*/ 21463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41600 h 3479800"/>
                <a:gd name="connsiteX42" fmla="*/ 292100 w 4191000"/>
                <a:gd name="connsiteY42" fmla="*/ 2752725 h 3479800"/>
                <a:gd name="connsiteX43" fmla="*/ 508000 w 4191000"/>
                <a:gd name="connsiteY43" fmla="*/ 2749550 h 3479800"/>
                <a:gd name="connsiteX44" fmla="*/ 673100 w 4191000"/>
                <a:gd name="connsiteY44" fmla="*/ 3168650 h 3479800"/>
                <a:gd name="connsiteX45" fmla="*/ 850900 w 4191000"/>
                <a:gd name="connsiteY45" fmla="*/ 3286125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09700 w 4191000"/>
                <a:gd name="connsiteY54" fmla="*/ 3314700 h 3479800"/>
                <a:gd name="connsiteX55" fmla="*/ 1511300 w 4191000"/>
                <a:gd name="connsiteY55" fmla="*/ 3327400 h 3479800"/>
                <a:gd name="connsiteX56" fmla="*/ 1597025 w 4191000"/>
                <a:gd name="connsiteY56" fmla="*/ 3311525 h 3479800"/>
                <a:gd name="connsiteX57" fmla="*/ 1625600 w 4191000"/>
                <a:gd name="connsiteY57" fmla="*/ 3416300 h 3479800"/>
                <a:gd name="connsiteX58" fmla="*/ 1663700 w 4191000"/>
                <a:gd name="connsiteY58" fmla="*/ 3441700 h 3479800"/>
                <a:gd name="connsiteX59" fmla="*/ 1828800 w 4191000"/>
                <a:gd name="connsiteY59" fmla="*/ 3441700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20900 w 4191000"/>
                <a:gd name="connsiteY20" fmla="*/ 546100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93700 w 4191000"/>
                <a:gd name="connsiteY37" fmla="*/ 21463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41600 h 3479800"/>
                <a:gd name="connsiteX42" fmla="*/ 292100 w 4191000"/>
                <a:gd name="connsiteY42" fmla="*/ 2752725 h 3479800"/>
                <a:gd name="connsiteX43" fmla="*/ 508000 w 4191000"/>
                <a:gd name="connsiteY43" fmla="*/ 2749550 h 3479800"/>
                <a:gd name="connsiteX44" fmla="*/ 673100 w 4191000"/>
                <a:gd name="connsiteY44" fmla="*/ 3168650 h 3479800"/>
                <a:gd name="connsiteX45" fmla="*/ 850900 w 4191000"/>
                <a:gd name="connsiteY45" fmla="*/ 3286125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38275 w 4191000"/>
                <a:gd name="connsiteY54" fmla="*/ 3276600 h 3479800"/>
                <a:gd name="connsiteX55" fmla="*/ 1511300 w 4191000"/>
                <a:gd name="connsiteY55" fmla="*/ 3327400 h 3479800"/>
                <a:gd name="connsiteX56" fmla="*/ 1597025 w 4191000"/>
                <a:gd name="connsiteY56" fmla="*/ 3311525 h 3479800"/>
                <a:gd name="connsiteX57" fmla="*/ 1625600 w 4191000"/>
                <a:gd name="connsiteY57" fmla="*/ 3416300 h 3479800"/>
                <a:gd name="connsiteX58" fmla="*/ 1663700 w 4191000"/>
                <a:gd name="connsiteY58" fmla="*/ 3441700 h 3479800"/>
                <a:gd name="connsiteX59" fmla="*/ 1828800 w 4191000"/>
                <a:gd name="connsiteY59" fmla="*/ 3441700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20900 w 4191000"/>
                <a:gd name="connsiteY20" fmla="*/ 546100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93700 w 4191000"/>
                <a:gd name="connsiteY37" fmla="*/ 21463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41600 h 3479800"/>
                <a:gd name="connsiteX42" fmla="*/ 292100 w 4191000"/>
                <a:gd name="connsiteY42" fmla="*/ 2752725 h 3479800"/>
                <a:gd name="connsiteX43" fmla="*/ 508000 w 4191000"/>
                <a:gd name="connsiteY43" fmla="*/ 2749550 h 3479800"/>
                <a:gd name="connsiteX44" fmla="*/ 673100 w 4191000"/>
                <a:gd name="connsiteY44" fmla="*/ 3168650 h 3479800"/>
                <a:gd name="connsiteX45" fmla="*/ 850900 w 4191000"/>
                <a:gd name="connsiteY45" fmla="*/ 3286125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38275 w 4191000"/>
                <a:gd name="connsiteY54" fmla="*/ 3276600 h 3479800"/>
                <a:gd name="connsiteX55" fmla="*/ 1511300 w 4191000"/>
                <a:gd name="connsiteY55" fmla="*/ 3327400 h 3479800"/>
                <a:gd name="connsiteX56" fmla="*/ 1597025 w 4191000"/>
                <a:gd name="connsiteY56" fmla="*/ 3311525 h 3479800"/>
                <a:gd name="connsiteX57" fmla="*/ 1625600 w 4191000"/>
                <a:gd name="connsiteY57" fmla="*/ 3416300 h 3479800"/>
                <a:gd name="connsiteX58" fmla="*/ 1663700 w 4191000"/>
                <a:gd name="connsiteY58" fmla="*/ 3441700 h 3479800"/>
                <a:gd name="connsiteX59" fmla="*/ 1847850 w 4191000"/>
                <a:gd name="connsiteY59" fmla="*/ 3413125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49475 w 4191000"/>
                <a:gd name="connsiteY20" fmla="*/ 517525 h 3479800"/>
                <a:gd name="connsiteX21" fmla="*/ 2032000 w 4191000"/>
                <a:gd name="connsiteY21" fmla="*/ 635000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93700 w 4191000"/>
                <a:gd name="connsiteY37" fmla="*/ 21463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41600 h 3479800"/>
                <a:gd name="connsiteX42" fmla="*/ 292100 w 4191000"/>
                <a:gd name="connsiteY42" fmla="*/ 2752725 h 3479800"/>
                <a:gd name="connsiteX43" fmla="*/ 508000 w 4191000"/>
                <a:gd name="connsiteY43" fmla="*/ 2749550 h 3479800"/>
                <a:gd name="connsiteX44" fmla="*/ 673100 w 4191000"/>
                <a:gd name="connsiteY44" fmla="*/ 3168650 h 3479800"/>
                <a:gd name="connsiteX45" fmla="*/ 850900 w 4191000"/>
                <a:gd name="connsiteY45" fmla="*/ 3286125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38275 w 4191000"/>
                <a:gd name="connsiteY54" fmla="*/ 3276600 h 3479800"/>
                <a:gd name="connsiteX55" fmla="*/ 1511300 w 4191000"/>
                <a:gd name="connsiteY55" fmla="*/ 3327400 h 3479800"/>
                <a:gd name="connsiteX56" fmla="*/ 1597025 w 4191000"/>
                <a:gd name="connsiteY56" fmla="*/ 3311525 h 3479800"/>
                <a:gd name="connsiteX57" fmla="*/ 1625600 w 4191000"/>
                <a:gd name="connsiteY57" fmla="*/ 3416300 h 3479800"/>
                <a:gd name="connsiteX58" fmla="*/ 1663700 w 4191000"/>
                <a:gd name="connsiteY58" fmla="*/ 3441700 h 3479800"/>
                <a:gd name="connsiteX59" fmla="*/ 1847850 w 4191000"/>
                <a:gd name="connsiteY59" fmla="*/ 3413125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49475 w 4191000"/>
                <a:gd name="connsiteY20" fmla="*/ 517525 h 3479800"/>
                <a:gd name="connsiteX21" fmla="*/ 2060575 w 4191000"/>
                <a:gd name="connsiteY21" fmla="*/ 625475 h 3479800"/>
                <a:gd name="connsiteX22" fmla="*/ 19050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93700 w 4191000"/>
                <a:gd name="connsiteY37" fmla="*/ 21463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41600 h 3479800"/>
                <a:gd name="connsiteX42" fmla="*/ 292100 w 4191000"/>
                <a:gd name="connsiteY42" fmla="*/ 2752725 h 3479800"/>
                <a:gd name="connsiteX43" fmla="*/ 508000 w 4191000"/>
                <a:gd name="connsiteY43" fmla="*/ 2749550 h 3479800"/>
                <a:gd name="connsiteX44" fmla="*/ 673100 w 4191000"/>
                <a:gd name="connsiteY44" fmla="*/ 3168650 h 3479800"/>
                <a:gd name="connsiteX45" fmla="*/ 850900 w 4191000"/>
                <a:gd name="connsiteY45" fmla="*/ 3286125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38275 w 4191000"/>
                <a:gd name="connsiteY54" fmla="*/ 3276600 h 3479800"/>
                <a:gd name="connsiteX55" fmla="*/ 1511300 w 4191000"/>
                <a:gd name="connsiteY55" fmla="*/ 3327400 h 3479800"/>
                <a:gd name="connsiteX56" fmla="*/ 1597025 w 4191000"/>
                <a:gd name="connsiteY56" fmla="*/ 3311525 h 3479800"/>
                <a:gd name="connsiteX57" fmla="*/ 1625600 w 4191000"/>
                <a:gd name="connsiteY57" fmla="*/ 3416300 h 3479800"/>
                <a:gd name="connsiteX58" fmla="*/ 1663700 w 4191000"/>
                <a:gd name="connsiteY58" fmla="*/ 3441700 h 3479800"/>
                <a:gd name="connsiteX59" fmla="*/ 1847850 w 4191000"/>
                <a:gd name="connsiteY59" fmla="*/ 3413125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527300 w 4191000"/>
                <a:gd name="connsiteY17" fmla="*/ 406400 h 3479800"/>
                <a:gd name="connsiteX18" fmla="*/ 2374900 w 4191000"/>
                <a:gd name="connsiteY18" fmla="*/ 596900 h 3479800"/>
                <a:gd name="connsiteX19" fmla="*/ 2273300 w 4191000"/>
                <a:gd name="connsiteY19" fmla="*/ 596900 h 3479800"/>
                <a:gd name="connsiteX20" fmla="*/ 2149475 w 4191000"/>
                <a:gd name="connsiteY20" fmla="*/ 517525 h 3479800"/>
                <a:gd name="connsiteX21" fmla="*/ 2060575 w 4191000"/>
                <a:gd name="connsiteY21" fmla="*/ 625475 h 3479800"/>
                <a:gd name="connsiteX22" fmla="*/ 19431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93700 w 4191000"/>
                <a:gd name="connsiteY37" fmla="*/ 21463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41600 h 3479800"/>
                <a:gd name="connsiteX42" fmla="*/ 292100 w 4191000"/>
                <a:gd name="connsiteY42" fmla="*/ 2752725 h 3479800"/>
                <a:gd name="connsiteX43" fmla="*/ 508000 w 4191000"/>
                <a:gd name="connsiteY43" fmla="*/ 2749550 h 3479800"/>
                <a:gd name="connsiteX44" fmla="*/ 673100 w 4191000"/>
                <a:gd name="connsiteY44" fmla="*/ 3168650 h 3479800"/>
                <a:gd name="connsiteX45" fmla="*/ 850900 w 4191000"/>
                <a:gd name="connsiteY45" fmla="*/ 3286125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38275 w 4191000"/>
                <a:gd name="connsiteY54" fmla="*/ 3276600 h 3479800"/>
                <a:gd name="connsiteX55" fmla="*/ 1511300 w 4191000"/>
                <a:gd name="connsiteY55" fmla="*/ 3327400 h 3479800"/>
                <a:gd name="connsiteX56" fmla="*/ 1597025 w 4191000"/>
                <a:gd name="connsiteY56" fmla="*/ 3311525 h 3479800"/>
                <a:gd name="connsiteX57" fmla="*/ 1625600 w 4191000"/>
                <a:gd name="connsiteY57" fmla="*/ 3416300 h 3479800"/>
                <a:gd name="connsiteX58" fmla="*/ 1663700 w 4191000"/>
                <a:gd name="connsiteY58" fmla="*/ 3441700 h 3479800"/>
                <a:gd name="connsiteX59" fmla="*/ 1847850 w 4191000"/>
                <a:gd name="connsiteY59" fmla="*/ 3413125 h 3479800"/>
                <a:gd name="connsiteX60" fmla="*/ 1828800 w 4191000"/>
                <a:gd name="connsiteY60" fmla="*/ 3479800 h 3479800"/>
                <a:gd name="connsiteX61" fmla="*/ 2895600 w 4191000"/>
                <a:gd name="connsiteY61" fmla="*/ 3479800 h 3479800"/>
                <a:gd name="connsiteX62" fmla="*/ 2946400 w 4191000"/>
                <a:gd name="connsiteY62" fmla="*/ 3441700 h 3479800"/>
                <a:gd name="connsiteX0" fmla="*/ 2946400 w 4191000"/>
                <a:gd name="connsiteY0" fmla="*/ 3441700 h 3479800"/>
                <a:gd name="connsiteX1" fmla="*/ 2743200 w 4191000"/>
                <a:gd name="connsiteY1" fmla="*/ 2679700 h 3479800"/>
                <a:gd name="connsiteX2" fmla="*/ 2438400 w 4191000"/>
                <a:gd name="connsiteY2" fmla="*/ 2679700 h 3479800"/>
                <a:gd name="connsiteX3" fmla="*/ 2451100 w 4191000"/>
                <a:gd name="connsiteY3" fmla="*/ 2159000 h 3479800"/>
                <a:gd name="connsiteX4" fmla="*/ 3225800 w 4191000"/>
                <a:gd name="connsiteY4" fmla="*/ 2209800 h 3479800"/>
                <a:gd name="connsiteX5" fmla="*/ 3073400 w 4191000"/>
                <a:gd name="connsiteY5" fmla="*/ 2019300 h 3479800"/>
                <a:gd name="connsiteX6" fmla="*/ 3263900 w 4191000"/>
                <a:gd name="connsiteY6" fmla="*/ 1854200 h 3479800"/>
                <a:gd name="connsiteX7" fmla="*/ 3568700 w 4191000"/>
                <a:gd name="connsiteY7" fmla="*/ 2120900 h 3479800"/>
                <a:gd name="connsiteX8" fmla="*/ 3657600 w 4191000"/>
                <a:gd name="connsiteY8" fmla="*/ 1358900 h 3479800"/>
                <a:gd name="connsiteX9" fmla="*/ 4165600 w 4191000"/>
                <a:gd name="connsiteY9" fmla="*/ 1143000 h 3479800"/>
                <a:gd name="connsiteX10" fmla="*/ 4191000 w 4191000"/>
                <a:gd name="connsiteY10" fmla="*/ 584200 h 3479800"/>
                <a:gd name="connsiteX11" fmla="*/ 4089400 w 4191000"/>
                <a:gd name="connsiteY11" fmla="*/ 533400 h 3479800"/>
                <a:gd name="connsiteX12" fmla="*/ 4051300 w 4191000"/>
                <a:gd name="connsiteY12" fmla="*/ 469900 h 3479800"/>
                <a:gd name="connsiteX13" fmla="*/ 3746500 w 4191000"/>
                <a:gd name="connsiteY13" fmla="*/ 520700 h 3479800"/>
                <a:gd name="connsiteX14" fmla="*/ 3759200 w 4191000"/>
                <a:gd name="connsiteY14" fmla="*/ 228600 h 3479800"/>
                <a:gd name="connsiteX15" fmla="*/ 3606800 w 4191000"/>
                <a:gd name="connsiteY15" fmla="*/ 0 h 3479800"/>
                <a:gd name="connsiteX16" fmla="*/ 2819400 w 4191000"/>
                <a:gd name="connsiteY16" fmla="*/ 190500 h 3479800"/>
                <a:gd name="connsiteX17" fmla="*/ 2498725 w 4191000"/>
                <a:gd name="connsiteY17" fmla="*/ 396875 h 3479800"/>
                <a:gd name="connsiteX18" fmla="*/ 2374900 w 4191000"/>
                <a:gd name="connsiteY18" fmla="*/ 596900 h 3479800"/>
                <a:gd name="connsiteX19" fmla="*/ 2273300 w 4191000"/>
                <a:gd name="connsiteY19" fmla="*/ 596900 h 3479800"/>
                <a:gd name="connsiteX20" fmla="*/ 2149475 w 4191000"/>
                <a:gd name="connsiteY20" fmla="*/ 517525 h 3479800"/>
                <a:gd name="connsiteX21" fmla="*/ 2060575 w 4191000"/>
                <a:gd name="connsiteY21" fmla="*/ 625475 h 3479800"/>
                <a:gd name="connsiteX22" fmla="*/ 1943100 w 4191000"/>
                <a:gd name="connsiteY22" fmla="*/ 431800 h 3479800"/>
                <a:gd name="connsiteX23" fmla="*/ 711200 w 4191000"/>
                <a:gd name="connsiteY23" fmla="*/ 457200 h 3479800"/>
                <a:gd name="connsiteX24" fmla="*/ 457200 w 4191000"/>
                <a:gd name="connsiteY24" fmla="*/ 863600 h 3479800"/>
                <a:gd name="connsiteX25" fmla="*/ 584200 w 4191000"/>
                <a:gd name="connsiteY25" fmla="*/ 977900 h 3479800"/>
                <a:gd name="connsiteX26" fmla="*/ 317500 w 4191000"/>
                <a:gd name="connsiteY26" fmla="*/ 1346200 h 3479800"/>
                <a:gd name="connsiteX27" fmla="*/ 482600 w 4191000"/>
                <a:gd name="connsiteY27" fmla="*/ 1384300 h 3479800"/>
                <a:gd name="connsiteX28" fmla="*/ 381000 w 4191000"/>
                <a:gd name="connsiteY28" fmla="*/ 1524000 h 3479800"/>
                <a:gd name="connsiteX29" fmla="*/ 177800 w 4191000"/>
                <a:gd name="connsiteY29" fmla="*/ 1536700 h 3479800"/>
                <a:gd name="connsiteX30" fmla="*/ 139700 w 4191000"/>
                <a:gd name="connsiteY30" fmla="*/ 1663700 h 3479800"/>
                <a:gd name="connsiteX31" fmla="*/ 177800 w 4191000"/>
                <a:gd name="connsiteY31" fmla="*/ 1778000 h 3479800"/>
                <a:gd name="connsiteX32" fmla="*/ 101600 w 4191000"/>
                <a:gd name="connsiteY32" fmla="*/ 1854200 h 3479800"/>
                <a:gd name="connsiteX33" fmla="*/ 101600 w 4191000"/>
                <a:gd name="connsiteY33" fmla="*/ 1943100 h 3479800"/>
                <a:gd name="connsiteX34" fmla="*/ 0 w 4191000"/>
                <a:gd name="connsiteY34" fmla="*/ 2095500 h 3479800"/>
                <a:gd name="connsiteX35" fmla="*/ 25400 w 4191000"/>
                <a:gd name="connsiteY35" fmla="*/ 2184400 h 3479800"/>
                <a:gd name="connsiteX36" fmla="*/ 165100 w 4191000"/>
                <a:gd name="connsiteY36" fmla="*/ 2197100 h 3479800"/>
                <a:gd name="connsiteX37" fmla="*/ 393700 w 4191000"/>
                <a:gd name="connsiteY37" fmla="*/ 2146300 h 3479800"/>
                <a:gd name="connsiteX38" fmla="*/ 469900 w 4191000"/>
                <a:gd name="connsiteY38" fmla="*/ 2298700 h 3479800"/>
                <a:gd name="connsiteX39" fmla="*/ 469900 w 4191000"/>
                <a:gd name="connsiteY39" fmla="*/ 2425700 h 3479800"/>
                <a:gd name="connsiteX40" fmla="*/ 406400 w 4191000"/>
                <a:gd name="connsiteY40" fmla="*/ 2603500 h 3479800"/>
                <a:gd name="connsiteX41" fmla="*/ 304800 w 4191000"/>
                <a:gd name="connsiteY41" fmla="*/ 2641600 h 3479800"/>
                <a:gd name="connsiteX42" fmla="*/ 292100 w 4191000"/>
                <a:gd name="connsiteY42" fmla="*/ 2752725 h 3479800"/>
                <a:gd name="connsiteX43" fmla="*/ 508000 w 4191000"/>
                <a:gd name="connsiteY43" fmla="*/ 2749550 h 3479800"/>
                <a:gd name="connsiteX44" fmla="*/ 673100 w 4191000"/>
                <a:gd name="connsiteY44" fmla="*/ 3168650 h 3479800"/>
                <a:gd name="connsiteX45" fmla="*/ 850900 w 4191000"/>
                <a:gd name="connsiteY45" fmla="*/ 3286125 h 3479800"/>
                <a:gd name="connsiteX46" fmla="*/ 977900 w 4191000"/>
                <a:gd name="connsiteY46" fmla="*/ 3327400 h 3479800"/>
                <a:gd name="connsiteX47" fmla="*/ 1092200 w 4191000"/>
                <a:gd name="connsiteY47" fmla="*/ 3454400 h 3479800"/>
                <a:gd name="connsiteX48" fmla="*/ 1117600 w 4191000"/>
                <a:gd name="connsiteY48" fmla="*/ 3314700 h 3479800"/>
                <a:gd name="connsiteX49" fmla="*/ 977900 w 4191000"/>
                <a:gd name="connsiteY49" fmla="*/ 3200400 h 3479800"/>
                <a:gd name="connsiteX50" fmla="*/ 1050925 w 4191000"/>
                <a:gd name="connsiteY50" fmla="*/ 3054350 h 3479800"/>
                <a:gd name="connsiteX51" fmla="*/ 1165225 w 4191000"/>
                <a:gd name="connsiteY51" fmla="*/ 3124200 h 3479800"/>
                <a:gd name="connsiteX52" fmla="*/ 1193800 w 4191000"/>
                <a:gd name="connsiteY52" fmla="*/ 3238500 h 3479800"/>
                <a:gd name="connsiteX53" fmla="*/ 1371600 w 4191000"/>
                <a:gd name="connsiteY53" fmla="*/ 3149600 h 3479800"/>
                <a:gd name="connsiteX54" fmla="*/ 1438275 w 4191000"/>
                <a:gd name="connsiteY54" fmla="*/ 3276600 h 3479800"/>
                <a:gd name="connsiteX55" fmla="*/ 1511300 w 4191000"/>
                <a:gd name="connsiteY55" fmla="*/ 3327400 h 3479800"/>
                <a:gd name="connsiteX56" fmla="*/ 1597025 w 4191000"/>
                <a:gd name="connsiteY56" fmla="*/ 3311525 h 3479800"/>
                <a:gd name="connsiteX57" fmla="*/ 1625600 w 4191000"/>
                <a:gd name="connsiteY57" fmla="*/ 3416300 h 3479800"/>
                <a:gd name="connsiteX58" fmla="*/ 1663700 w 4191000"/>
                <a:gd name="connsiteY58" fmla="*/ 3441700 h 3479800"/>
                <a:gd name="connsiteX59" fmla="*/ 1847850 w 4191000"/>
                <a:gd name="connsiteY59" fmla="*/ 3413125 h 3479800"/>
                <a:gd name="connsiteX60" fmla="*/ 1828800 w 4191000"/>
                <a:gd name="connsiteY60" fmla="*/ 3479800 h 3479800"/>
                <a:gd name="connsiteX61" fmla="*/ 2895600 w 4191000"/>
                <a:gd name="connsiteY61" fmla="*/ 3479800 h 3479800"/>
                <a:gd name="connsiteX62" fmla="*/ 2946400 w 4191000"/>
                <a:gd name="connsiteY62" fmla="*/ 3441700 h 347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191000" h="3479800">
                  <a:moveTo>
                    <a:pt x="2946400" y="3441700"/>
                  </a:moveTo>
                  <a:lnTo>
                    <a:pt x="2743200" y="2679700"/>
                  </a:lnTo>
                  <a:lnTo>
                    <a:pt x="2438400" y="2679700"/>
                  </a:lnTo>
                  <a:lnTo>
                    <a:pt x="2451100" y="2159000"/>
                  </a:lnTo>
                  <a:lnTo>
                    <a:pt x="3225800" y="2209800"/>
                  </a:lnTo>
                  <a:lnTo>
                    <a:pt x="3073400" y="2019300"/>
                  </a:lnTo>
                  <a:lnTo>
                    <a:pt x="3263900" y="1854200"/>
                  </a:lnTo>
                  <a:lnTo>
                    <a:pt x="3568700" y="2120900"/>
                  </a:lnTo>
                  <a:lnTo>
                    <a:pt x="3657600" y="1358900"/>
                  </a:lnTo>
                  <a:lnTo>
                    <a:pt x="4165600" y="1143000"/>
                  </a:lnTo>
                  <a:lnTo>
                    <a:pt x="4191000" y="584200"/>
                  </a:lnTo>
                  <a:lnTo>
                    <a:pt x="4089400" y="533400"/>
                  </a:lnTo>
                  <a:lnTo>
                    <a:pt x="4051300" y="469900"/>
                  </a:lnTo>
                  <a:lnTo>
                    <a:pt x="3746500" y="520700"/>
                  </a:lnTo>
                  <a:lnTo>
                    <a:pt x="3759200" y="228600"/>
                  </a:lnTo>
                  <a:lnTo>
                    <a:pt x="3606800" y="0"/>
                  </a:lnTo>
                  <a:lnTo>
                    <a:pt x="2819400" y="190500"/>
                  </a:lnTo>
                  <a:lnTo>
                    <a:pt x="2498725" y="396875"/>
                  </a:lnTo>
                  <a:lnTo>
                    <a:pt x="2374900" y="596900"/>
                  </a:lnTo>
                  <a:lnTo>
                    <a:pt x="2273300" y="596900"/>
                  </a:lnTo>
                  <a:lnTo>
                    <a:pt x="2149475" y="517525"/>
                  </a:lnTo>
                  <a:lnTo>
                    <a:pt x="2060575" y="625475"/>
                  </a:lnTo>
                  <a:lnTo>
                    <a:pt x="1943100" y="431800"/>
                  </a:lnTo>
                  <a:lnTo>
                    <a:pt x="711200" y="457200"/>
                  </a:lnTo>
                  <a:lnTo>
                    <a:pt x="457200" y="863600"/>
                  </a:lnTo>
                  <a:lnTo>
                    <a:pt x="584200" y="977900"/>
                  </a:lnTo>
                  <a:lnTo>
                    <a:pt x="317500" y="1346200"/>
                  </a:lnTo>
                  <a:lnTo>
                    <a:pt x="482600" y="1384300"/>
                  </a:lnTo>
                  <a:lnTo>
                    <a:pt x="381000" y="1524000"/>
                  </a:lnTo>
                  <a:lnTo>
                    <a:pt x="177800" y="1536700"/>
                  </a:lnTo>
                  <a:lnTo>
                    <a:pt x="139700" y="1663700"/>
                  </a:lnTo>
                  <a:lnTo>
                    <a:pt x="177800" y="1778000"/>
                  </a:lnTo>
                  <a:lnTo>
                    <a:pt x="101600" y="1854200"/>
                  </a:lnTo>
                  <a:lnTo>
                    <a:pt x="101600" y="1943100"/>
                  </a:lnTo>
                  <a:lnTo>
                    <a:pt x="0" y="2095500"/>
                  </a:lnTo>
                  <a:lnTo>
                    <a:pt x="25400" y="2184400"/>
                  </a:lnTo>
                  <a:lnTo>
                    <a:pt x="165100" y="2197100"/>
                  </a:lnTo>
                  <a:lnTo>
                    <a:pt x="393700" y="2146300"/>
                  </a:lnTo>
                  <a:lnTo>
                    <a:pt x="469900" y="2298700"/>
                  </a:lnTo>
                  <a:lnTo>
                    <a:pt x="469900" y="2425700"/>
                  </a:lnTo>
                  <a:lnTo>
                    <a:pt x="406400" y="2603500"/>
                  </a:lnTo>
                  <a:lnTo>
                    <a:pt x="304800" y="2641600"/>
                  </a:lnTo>
                  <a:lnTo>
                    <a:pt x="292100" y="2752725"/>
                  </a:lnTo>
                  <a:lnTo>
                    <a:pt x="508000" y="2749550"/>
                  </a:lnTo>
                  <a:lnTo>
                    <a:pt x="673100" y="3168650"/>
                  </a:lnTo>
                  <a:lnTo>
                    <a:pt x="850900" y="3286125"/>
                  </a:lnTo>
                  <a:lnTo>
                    <a:pt x="977900" y="3327400"/>
                  </a:lnTo>
                  <a:lnTo>
                    <a:pt x="1092200" y="3454400"/>
                  </a:lnTo>
                  <a:lnTo>
                    <a:pt x="1117600" y="3314700"/>
                  </a:lnTo>
                  <a:lnTo>
                    <a:pt x="977900" y="3200400"/>
                  </a:lnTo>
                  <a:lnTo>
                    <a:pt x="1050925" y="3054350"/>
                  </a:lnTo>
                  <a:lnTo>
                    <a:pt x="1165225" y="3124200"/>
                  </a:lnTo>
                  <a:lnTo>
                    <a:pt x="1193800" y="3238500"/>
                  </a:lnTo>
                  <a:lnTo>
                    <a:pt x="1371600" y="3149600"/>
                  </a:lnTo>
                  <a:lnTo>
                    <a:pt x="1438275" y="3276600"/>
                  </a:lnTo>
                  <a:lnTo>
                    <a:pt x="1511300" y="3327400"/>
                  </a:lnTo>
                  <a:lnTo>
                    <a:pt x="1597025" y="3311525"/>
                  </a:lnTo>
                  <a:lnTo>
                    <a:pt x="1625600" y="3416300"/>
                  </a:lnTo>
                  <a:lnTo>
                    <a:pt x="1663700" y="3441700"/>
                  </a:lnTo>
                  <a:lnTo>
                    <a:pt x="1847850" y="3413125"/>
                  </a:lnTo>
                  <a:lnTo>
                    <a:pt x="1828800" y="3479800"/>
                  </a:lnTo>
                  <a:lnTo>
                    <a:pt x="2895600" y="3479800"/>
                  </a:lnTo>
                  <a:lnTo>
                    <a:pt x="2946400" y="3441700"/>
                  </a:lnTo>
                  <a:close/>
                </a:path>
              </a:pathLst>
            </a:custGeom>
            <a:solidFill>
              <a:schemeClr val="bg1">
                <a:lumMod val="7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HGPｺﾞｼｯｸM" panose="020B0600000000000000" pitchFamily="50" charset="-128"/>
                <a:ea typeface="HGPｺﾞｼｯｸM" panose="020B0600000000000000" pitchFamily="50" charset="-128"/>
              </a:endParaRPr>
            </a:p>
          </p:txBody>
        </p:sp>
        <p:sp>
          <p:nvSpPr>
            <p:cNvPr id="16" name="角丸四角形 15"/>
            <p:cNvSpPr/>
            <p:nvPr/>
          </p:nvSpPr>
          <p:spPr>
            <a:xfrm>
              <a:off x="2448741" y="3517447"/>
              <a:ext cx="2512966" cy="776341"/>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500" b="1"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となり</a:t>
              </a:r>
              <a:r>
                <a:rPr lang="ja-JP" altLang="en-US" sz="1500" b="1" dirty="0" err="1">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ぐみ</a:t>
              </a:r>
              <a:r>
                <a:rPr lang="ja-JP" altLang="en-US" sz="1500" b="1"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全体会議</a:t>
              </a:r>
            </a:p>
            <a:p>
              <a:pPr algn="ctr"/>
              <a:r>
                <a:rPr lang="ja-JP" altLang="en-US" sz="1500" b="1"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（西部地区第</a:t>
              </a:r>
              <a:r>
                <a:rPr lang="en-US" altLang="ja-JP" sz="1500" b="1"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lang="ja-JP" altLang="en-US" sz="1500" b="1"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層協議体）</a:t>
              </a:r>
              <a:endParaRPr lang="en-US" altLang="ja-JP" sz="1500" b="1"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2" name="角丸四角形 51"/>
            <p:cNvSpPr/>
            <p:nvPr/>
          </p:nvSpPr>
          <p:spPr>
            <a:xfrm>
              <a:off x="401423" y="1808022"/>
              <a:ext cx="6467585" cy="4111537"/>
            </a:xfrm>
            <a:prstGeom prst="roundRect">
              <a:avLst>
                <a:gd name="adj" fmla="val 7598"/>
              </a:avLst>
            </a:prstGeom>
            <a:noFill/>
            <a:ln w="571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54000" rIns="0" rtlCol="0" anchor="ctr"/>
            <a:lstStyle/>
            <a:p>
              <a:pPr indent="200025" algn="ctr"/>
              <a:endParaRPr kumimoji="1" lang="ja-JP" altLang="en-US" sz="1350" b="1" dirty="0">
                <a:solidFill>
                  <a:sysClr val="windowText" lastClr="000000"/>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76" name="円/楕円 75"/>
            <p:cNvSpPr/>
            <p:nvPr/>
          </p:nvSpPr>
          <p:spPr>
            <a:xfrm>
              <a:off x="5287689" y="3152475"/>
              <a:ext cx="1428410" cy="1132834"/>
            </a:xfrm>
            <a:prstGeom prst="ellipse">
              <a:avLst/>
            </a:prstGeom>
            <a:solidFill>
              <a:srgbClr val="FFFFCC"/>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となり</a:t>
              </a:r>
              <a:r>
                <a:rPr lang="ja-JP" altLang="en-US" sz="1350" dirty="0" err="1">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ぐみ</a:t>
              </a:r>
              <a:endPar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城南・市川</a:t>
              </a:r>
            </a:p>
          </p:txBody>
        </p:sp>
        <p:sp>
          <p:nvSpPr>
            <p:cNvPr id="77" name="円/楕円 76"/>
            <p:cNvSpPr/>
            <p:nvPr/>
          </p:nvSpPr>
          <p:spPr>
            <a:xfrm>
              <a:off x="2783223" y="2142880"/>
              <a:ext cx="2675191" cy="1132834"/>
            </a:xfrm>
            <a:prstGeom prst="ellipse">
              <a:avLst/>
            </a:prstGeom>
            <a:solidFill>
              <a:srgbClr val="FFFFCC"/>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となりぐみ浮島　　　　　男女に分かれて　　</a:t>
              </a:r>
              <a:endParaRPr lang="en-US" altLang="ja-JP"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２箇所</a:t>
              </a:r>
            </a:p>
          </p:txBody>
        </p:sp>
        <p:sp>
          <p:nvSpPr>
            <p:cNvPr id="78" name="円/楕円 77"/>
            <p:cNvSpPr/>
            <p:nvPr/>
          </p:nvSpPr>
          <p:spPr>
            <a:xfrm>
              <a:off x="988784" y="2880506"/>
              <a:ext cx="1464922" cy="1407415"/>
            </a:xfrm>
            <a:prstGeom prst="ellipse">
              <a:avLst/>
            </a:prstGeom>
            <a:solidFill>
              <a:srgbClr val="FFFFCC"/>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となり</a:t>
              </a:r>
              <a:r>
                <a:rPr lang="ja-JP" altLang="en-US" sz="1350" dirty="0" err="1">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ぐみ</a:t>
              </a:r>
              <a:endPar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山王・南宮　　</a:t>
              </a:r>
              <a:r>
                <a:rPr lang="en-US" altLang="ja-JP"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箇所　</a:t>
              </a:r>
            </a:p>
          </p:txBody>
        </p:sp>
        <p:sp>
          <p:nvSpPr>
            <p:cNvPr id="79" name="円/楕円 78"/>
            <p:cNvSpPr/>
            <p:nvPr/>
          </p:nvSpPr>
          <p:spPr>
            <a:xfrm>
              <a:off x="2783222" y="4552706"/>
              <a:ext cx="1464922" cy="768562"/>
            </a:xfrm>
            <a:prstGeom prst="ellipse">
              <a:avLst/>
            </a:prstGeom>
            <a:solidFill>
              <a:srgbClr val="FFFFCC"/>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となり</a:t>
              </a:r>
              <a:r>
                <a:rPr lang="ja-JP" altLang="en-US" sz="1350" dirty="0" err="1">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ぐみ</a:t>
              </a:r>
              <a:endPar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高橋</a:t>
              </a:r>
            </a:p>
          </p:txBody>
        </p:sp>
        <p:sp>
          <p:nvSpPr>
            <p:cNvPr id="80" name="円/楕円 79"/>
            <p:cNvSpPr/>
            <p:nvPr/>
          </p:nvSpPr>
          <p:spPr>
            <a:xfrm>
              <a:off x="1208315" y="4456581"/>
              <a:ext cx="1464922" cy="768562"/>
            </a:xfrm>
            <a:prstGeom prst="ellipse">
              <a:avLst/>
            </a:prstGeom>
            <a:solidFill>
              <a:srgbClr val="FFFFCC"/>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となり</a:t>
              </a:r>
              <a:r>
                <a:rPr lang="ja-JP" altLang="en-US" sz="1350" dirty="0" err="1">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ぐみ</a:t>
              </a:r>
              <a:endPar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1350" dirty="0">
                  <a:solidFill>
                    <a:sysClr val="windowText" lastClr="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新田</a:t>
              </a:r>
            </a:p>
          </p:txBody>
        </p:sp>
        <p:sp>
          <p:nvSpPr>
            <p:cNvPr id="81" name="上下矢印 80"/>
            <p:cNvSpPr/>
            <p:nvPr/>
          </p:nvSpPr>
          <p:spPr>
            <a:xfrm rot="6744130">
              <a:off x="2274334" y="3411148"/>
              <a:ext cx="400967" cy="542376"/>
            </a:xfrm>
            <a:prstGeom prst="up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82" name="上下矢印 81"/>
            <p:cNvSpPr/>
            <p:nvPr/>
          </p:nvSpPr>
          <p:spPr>
            <a:xfrm rot="13500000">
              <a:off x="2325750" y="4127762"/>
              <a:ext cx="400967" cy="560364"/>
            </a:xfrm>
            <a:prstGeom prst="up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83" name="上下矢印 82"/>
            <p:cNvSpPr/>
            <p:nvPr/>
          </p:nvSpPr>
          <p:spPr>
            <a:xfrm rot="11106480">
              <a:off x="3529435" y="4180559"/>
              <a:ext cx="384416" cy="559962"/>
            </a:xfrm>
            <a:prstGeom prst="up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84" name="上下矢印 83"/>
            <p:cNvSpPr/>
            <p:nvPr/>
          </p:nvSpPr>
          <p:spPr>
            <a:xfrm rot="16200000">
              <a:off x="4969065" y="3584906"/>
              <a:ext cx="306424" cy="672273"/>
            </a:xfrm>
            <a:prstGeom prst="upDownArrow">
              <a:avLst>
                <a:gd name="adj1" fmla="val 50000"/>
                <a:gd name="adj2" fmla="val 50000"/>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3" name="上下矢印 52"/>
            <p:cNvSpPr/>
            <p:nvPr/>
          </p:nvSpPr>
          <p:spPr>
            <a:xfrm>
              <a:off x="3636159" y="3128545"/>
              <a:ext cx="384416" cy="603675"/>
            </a:xfrm>
            <a:prstGeom prst="up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59" name="テキスト ボックス 58"/>
            <p:cNvSpPr txBox="1"/>
            <p:nvPr/>
          </p:nvSpPr>
          <p:spPr>
            <a:xfrm rot="10800000" flipV="1">
              <a:off x="4786140" y="4440521"/>
              <a:ext cx="3851566" cy="1289560"/>
            </a:xfrm>
            <a:prstGeom prst="rect">
              <a:avLst/>
            </a:prstGeom>
            <a:solidFill>
              <a:schemeClr val="accent4">
                <a:lumMod val="20000"/>
                <a:lumOff val="80000"/>
              </a:schemeClr>
            </a:solidFill>
            <a:ln w="38100">
              <a:solidFill>
                <a:schemeClr val="accent3"/>
              </a:solidFill>
            </a:ln>
          </p:spPr>
          <p:txBody>
            <a:bodyPr wrap="square" lIns="135000" tIns="108000" rIns="135000" bIns="108000" rtlCol="0" anchor="ctr" anchorCtr="0">
              <a:spAutoFit/>
            </a:bodyPr>
            <a:lstStyle/>
            <a:p>
              <a:r>
                <a:rPr kumimoji="1" lang="ja-JP" altLang="en-US" sz="1650" dirty="0">
                  <a:latin typeface="HG丸ｺﾞｼｯｸM-PRO" panose="020F0600000000000000" pitchFamily="50" charset="-128"/>
                  <a:ea typeface="HG丸ｺﾞｼｯｸM-PRO" panose="020F0600000000000000" pitchFamily="50" charset="-128"/>
                  <a:cs typeface="メイリオ" pitchFamily="50" charset="-128"/>
                </a:rPr>
                <a:t>枠内すべてが西部地区の</a:t>
              </a:r>
              <a:r>
                <a:rPr lang="ja-JP" altLang="en-US" sz="1650" dirty="0">
                  <a:latin typeface="HG丸ｺﾞｼｯｸM-PRO" panose="020F0600000000000000" pitchFamily="50" charset="-128"/>
                  <a:ea typeface="HG丸ｺﾞｼｯｸM-PRO" panose="020F0600000000000000" pitchFamily="50" charset="-128"/>
                  <a:cs typeface="メイリオ" pitchFamily="50" charset="-128"/>
                </a:rPr>
                <a:t>第</a:t>
              </a:r>
              <a:r>
                <a:rPr kumimoji="1" lang="ja-JP" altLang="en-US" sz="1650" dirty="0">
                  <a:latin typeface="HG丸ｺﾞｼｯｸM-PRO" panose="020F0600000000000000" pitchFamily="50" charset="-128"/>
                  <a:ea typeface="HG丸ｺﾞｼｯｸM-PRO" panose="020F0600000000000000" pitchFamily="50" charset="-128"/>
                  <a:cs typeface="メイリオ" pitchFamily="50" charset="-128"/>
                </a:rPr>
                <a:t>２層協議体となります。年に１度はとなりぐみのメンバーが全員集まる「西部地域となりぐみ・全体会議」を開催して、情報交換をしています</a:t>
              </a:r>
            </a:p>
          </p:txBody>
        </p:sp>
        <p:sp>
          <p:nvSpPr>
            <p:cNvPr id="29" name="上下矢印 28"/>
            <p:cNvSpPr/>
            <p:nvPr/>
          </p:nvSpPr>
          <p:spPr>
            <a:xfrm rot="4051721">
              <a:off x="6239152" y="2113046"/>
              <a:ext cx="363009" cy="703109"/>
            </a:xfrm>
            <a:prstGeom prst="upDown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3" name="円/楕円 2"/>
            <p:cNvSpPr/>
            <p:nvPr/>
          </p:nvSpPr>
          <p:spPr>
            <a:xfrm>
              <a:off x="6569340" y="1918848"/>
              <a:ext cx="2098873" cy="5072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350" dirty="0">
                  <a:latin typeface="HG丸ｺﾞｼｯｸM-PRO" panose="020F0600000000000000" pitchFamily="50" charset="-128"/>
                  <a:ea typeface="HG丸ｺﾞｼｯｸM-PRO" panose="020F0600000000000000" pitchFamily="50" charset="-128"/>
                </a:rPr>
                <a:t>出張となりぐみ</a:t>
              </a:r>
            </a:p>
          </p:txBody>
        </p:sp>
      </p:grpSp>
      <p:cxnSp>
        <p:nvCxnSpPr>
          <p:cNvPr id="24" name="直線コネクタ 23">
            <a:extLst>
              <a:ext uri="{FF2B5EF4-FFF2-40B4-BE49-F238E27FC236}">
                <a16:creationId xmlns:a16="http://schemas.microsoft.com/office/drawing/2014/main" id="{BDE233D4-D17D-497D-8FB2-6A96595698D8}"/>
              </a:ext>
            </a:extLst>
          </p:cNvPr>
          <p:cNvCxnSpPr>
            <a:cxnSpLocks/>
          </p:cNvCxnSpPr>
          <p:nvPr/>
        </p:nvCxnSpPr>
        <p:spPr>
          <a:xfrm flipV="1">
            <a:off x="318596" y="1445371"/>
            <a:ext cx="8530935" cy="22867"/>
          </a:xfrm>
          <a:prstGeom prst="line">
            <a:avLst/>
          </a:prstGeom>
          <a:ln w="92075" cmpd="dbl">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思考の吹き出し: 雲形 6">
            <a:extLst>
              <a:ext uri="{FF2B5EF4-FFF2-40B4-BE49-F238E27FC236}">
                <a16:creationId xmlns:a16="http://schemas.microsoft.com/office/drawing/2014/main" id="{50137285-DDCE-47DE-1FF8-48D96C05E89B}"/>
              </a:ext>
            </a:extLst>
          </p:cNvPr>
          <p:cNvSpPr/>
          <p:nvPr/>
        </p:nvSpPr>
        <p:spPr>
          <a:xfrm>
            <a:off x="6985108" y="3063500"/>
            <a:ext cx="2004759" cy="1572311"/>
          </a:xfrm>
          <a:prstGeom prst="cloudCallout">
            <a:avLst>
              <a:gd name="adj1" fmla="val -63830"/>
              <a:gd name="adj2" fmla="val 2746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350" dirty="0">
                <a:latin typeface="HG丸ｺﾞｼｯｸM-PRO" panose="020F0600000000000000" pitchFamily="50" charset="-128"/>
                <a:ea typeface="HG丸ｺﾞｼｯｸM-PRO" panose="020F0600000000000000" pitchFamily="50" charset="-128"/>
              </a:rPr>
              <a:t>令和</a:t>
            </a:r>
            <a:r>
              <a:rPr kumimoji="1" lang="en-US" altLang="ja-JP" sz="1350" dirty="0">
                <a:latin typeface="HG丸ｺﾞｼｯｸM-PRO" panose="020F0600000000000000" pitchFamily="50" charset="-128"/>
                <a:ea typeface="HG丸ｺﾞｼｯｸM-PRO" panose="020F0600000000000000" pitchFamily="50" charset="-128"/>
              </a:rPr>
              <a:t>6</a:t>
            </a:r>
            <a:r>
              <a:rPr kumimoji="1" lang="ja-JP" altLang="en-US" sz="1350" dirty="0">
                <a:latin typeface="HG丸ｺﾞｼｯｸM-PRO" panose="020F0600000000000000" pitchFamily="50" charset="-128"/>
                <a:ea typeface="HG丸ｺﾞｼｯｸM-PRO" panose="020F0600000000000000" pitchFamily="50" charset="-128"/>
              </a:rPr>
              <a:t>年度から、城南地区と市川地区が合同で開催することに！</a:t>
            </a:r>
          </a:p>
        </p:txBody>
      </p:sp>
    </p:spTree>
    <p:extLst>
      <p:ext uri="{BB962C8B-B14F-4D97-AF65-F5344CB8AC3E}">
        <p14:creationId xmlns:p14="http://schemas.microsoft.com/office/powerpoint/2010/main" val="2931562586"/>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D488002-C2A3-6506-09D2-8CC3B4C186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77276" y="5051002"/>
            <a:ext cx="2292439" cy="1806998"/>
          </a:xfrm>
          <a:prstGeom prst="rect">
            <a:avLst/>
          </a:prstGeom>
        </p:spPr>
      </p:pic>
      <p:pic>
        <p:nvPicPr>
          <p:cNvPr id="3" name="図 2">
            <a:extLst>
              <a:ext uri="{FF2B5EF4-FFF2-40B4-BE49-F238E27FC236}">
                <a16:creationId xmlns:a16="http://schemas.microsoft.com/office/drawing/2014/main" id="{5B6B8709-173A-09D0-D9C7-076341F88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7932" y="4748422"/>
            <a:ext cx="2434107" cy="1919757"/>
          </a:xfrm>
          <a:prstGeom prst="rect">
            <a:avLst/>
          </a:prstGeom>
        </p:spPr>
      </p:pic>
      <p:pic>
        <p:nvPicPr>
          <p:cNvPr id="5" name="図 4">
            <a:extLst>
              <a:ext uri="{FF2B5EF4-FFF2-40B4-BE49-F238E27FC236}">
                <a16:creationId xmlns:a16="http://schemas.microsoft.com/office/drawing/2014/main" id="{50DDE4A5-3423-756F-79CE-B6D1481D96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284016" y="2420269"/>
            <a:ext cx="2087021" cy="2264670"/>
          </a:xfrm>
          <a:prstGeom prst="rect">
            <a:avLst/>
          </a:prstGeom>
        </p:spPr>
      </p:pic>
      <p:pic>
        <p:nvPicPr>
          <p:cNvPr id="7" name="図 6">
            <a:extLst>
              <a:ext uri="{FF2B5EF4-FFF2-40B4-BE49-F238E27FC236}">
                <a16:creationId xmlns:a16="http://schemas.microsoft.com/office/drawing/2014/main" id="{7C8E9B4C-A5C6-ADD3-6499-7DC36A9001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091" y="189822"/>
            <a:ext cx="2159624" cy="1951289"/>
          </a:xfrm>
          <a:prstGeom prst="rect">
            <a:avLst/>
          </a:prstGeom>
        </p:spPr>
      </p:pic>
      <p:pic>
        <p:nvPicPr>
          <p:cNvPr id="11" name="図 10">
            <a:extLst>
              <a:ext uri="{FF2B5EF4-FFF2-40B4-BE49-F238E27FC236}">
                <a16:creationId xmlns:a16="http://schemas.microsoft.com/office/drawing/2014/main" id="{70A9A0B4-D60F-8F97-DFAF-28F0D602FA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74288" y="104335"/>
            <a:ext cx="2240924" cy="2036776"/>
          </a:xfrm>
          <a:prstGeom prst="rect">
            <a:avLst/>
          </a:prstGeom>
        </p:spPr>
      </p:pic>
      <p:pic>
        <p:nvPicPr>
          <p:cNvPr id="12" name="図 11">
            <a:extLst>
              <a:ext uri="{FF2B5EF4-FFF2-40B4-BE49-F238E27FC236}">
                <a16:creationId xmlns:a16="http://schemas.microsoft.com/office/drawing/2014/main" id="{B3F01D24-06B6-91BB-1D5B-9A6FA05082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0039" y="2617478"/>
            <a:ext cx="2240925" cy="2036776"/>
          </a:xfrm>
          <a:prstGeom prst="rect">
            <a:avLst/>
          </a:prstGeom>
        </p:spPr>
      </p:pic>
      <p:sp>
        <p:nvSpPr>
          <p:cNvPr id="14" name="テキスト ボックス 13">
            <a:extLst>
              <a:ext uri="{FF2B5EF4-FFF2-40B4-BE49-F238E27FC236}">
                <a16:creationId xmlns:a16="http://schemas.microsoft.com/office/drawing/2014/main" id="{CDC0C628-8A6D-92C1-DDE2-3C861D1784A5}"/>
              </a:ext>
            </a:extLst>
          </p:cNvPr>
          <p:cNvSpPr txBox="1"/>
          <p:nvPr/>
        </p:nvSpPr>
        <p:spPr>
          <a:xfrm>
            <a:off x="2884868" y="627843"/>
            <a:ext cx="3477295" cy="1754326"/>
          </a:xfrm>
          <a:prstGeom prst="rect">
            <a:avLst/>
          </a:prstGeom>
          <a:solidFill>
            <a:schemeClr val="accent6">
              <a:lumMod val="20000"/>
              <a:lumOff val="80000"/>
            </a:schemeClr>
          </a:solidFill>
        </p:spPr>
        <p:txBody>
          <a:bodyPr wrap="square" rtlCol="0">
            <a:spAutoFit/>
          </a:bodyPr>
          <a:lstStyle/>
          <a:p>
            <a:pPr algn="ctr"/>
            <a:r>
              <a:rPr kumimoji="1" lang="ja-JP" altLang="en-US" sz="3600" b="1" dirty="0">
                <a:latin typeface="HG丸ｺﾞｼｯｸM-PRO" panose="020F0600000000000000" pitchFamily="50" charset="-128"/>
                <a:ea typeface="HG丸ｺﾞｼｯｸM-PRO" panose="020F0600000000000000" pitchFamily="50" charset="-128"/>
              </a:rPr>
              <a:t>小さな</a:t>
            </a:r>
            <a:endParaRPr kumimoji="1" lang="en-US" altLang="ja-JP" sz="3600" b="1" dirty="0">
              <a:latin typeface="HG丸ｺﾞｼｯｸM-PRO" panose="020F0600000000000000" pitchFamily="50" charset="-128"/>
              <a:ea typeface="HG丸ｺﾞｼｯｸM-PRO" panose="020F0600000000000000" pitchFamily="50" charset="-128"/>
            </a:endParaRPr>
          </a:p>
          <a:p>
            <a:pPr algn="ctr"/>
            <a:r>
              <a:rPr kumimoji="1" lang="ja-JP" altLang="en-US" sz="3600" b="1" dirty="0">
                <a:latin typeface="HG丸ｺﾞｼｯｸM-PRO" panose="020F0600000000000000" pitchFamily="50" charset="-128"/>
                <a:ea typeface="HG丸ｺﾞｼｯｸM-PRO" panose="020F0600000000000000" pitchFamily="50" charset="-128"/>
              </a:rPr>
              <a:t>となりぐみと</a:t>
            </a:r>
          </a:p>
          <a:p>
            <a:pPr algn="ctr"/>
            <a:r>
              <a:rPr kumimoji="1" lang="ja-JP" altLang="en-US" sz="3600" b="1" dirty="0">
                <a:latin typeface="HG丸ｺﾞｼｯｸM-PRO" panose="020F0600000000000000" pitchFamily="50" charset="-128"/>
                <a:ea typeface="HG丸ｺﾞｼｯｸM-PRO" panose="020F0600000000000000" pitchFamily="50" charset="-128"/>
              </a:rPr>
              <a:t>全体会議の様子</a:t>
            </a:r>
          </a:p>
        </p:txBody>
      </p:sp>
      <p:sp>
        <p:nvSpPr>
          <p:cNvPr id="15" name="楕円 14">
            <a:extLst>
              <a:ext uri="{FF2B5EF4-FFF2-40B4-BE49-F238E27FC236}">
                <a16:creationId xmlns:a16="http://schemas.microsoft.com/office/drawing/2014/main" id="{95E26E88-B1FD-1F44-79B1-7D70E19EABC6}"/>
              </a:ext>
            </a:extLst>
          </p:cNvPr>
          <p:cNvSpPr/>
          <p:nvPr/>
        </p:nvSpPr>
        <p:spPr>
          <a:xfrm>
            <a:off x="6800038" y="2300686"/>
            <a:ext cx="2133872" cy="6407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山王・南宮地区は合同で</a:t>
            </a:r>
            <a:r>
              <a:rPr kumimoji="1" lang="en-US" altLang="ja-JP" sz="1400" dirty="0">
                <a:latin typeface="HG丸ｺﾞｼｯｸM-PRO" panose="020F0600000000000000" pitchFamily="50" charset="-128"/>
                <a:ea typeface="HG丸ｺﾞｼｯｸM-PRO" panose="020F0600000000000000" pitchFamily="50" charset="-128"/>
              </a:rPr>
              <a:t>…</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6" name="楕円 15">
            <a:extLst>
              <a:ext uri="{FF2B5EF4-FFF2-40B4-BE49-F238E27FC236}">
                <a16:creationId xmlns:a16="http://schemas.microsoft.com/office/drawing/2014/main" id="{EAC51834-51F9-A803-08CD-DDFD2F2B510C}"/>
              </a:ext>
            </a:extLst>
          </p:cNvPr>
          <p:cNvSpPr/>
          <p:nvPr/>
        </p:nvSpPr>
        <p:spPr>
          <a:xfrm>
            <a:off x="6709893" y="4716890"/>
            <a:ext cx="1571222" cy="6278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高橋地区　となりぐみ</a:t>
            </a:r>
          </a:p>
        </p:txBody>
      </p:sp>
      <p:sp>
        <p:nvSpPr>
          <p:cNvPr id="17" name="楕円 16">
            <a:extLst>
              <a:ext uri="{FF2B5EF4-FFF2-40B4-BE49-F238E27FC236}">
                <a16:creationId xmlns:a16="http://schemas.microsoft.com/office/drawing/2014/main" id="{71AFBCC3-C331-B476-455D-9F4D154E7B84}"/>
              </a:ext>
            </a:extLst>
          </p:cNvPr>
          <p:cNvSpPr/>
          <p:nvPr/>
        </p:nvSpPr>
        <p:spPr>
          <a:xfrm>
            <a:off x="6465197" y="1513270"/>
            <a:ext cx="2240924" cy="7247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城南・市川地区</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ja-JP" altLang="en-US" sz="1400" dirty="0">
                <a:latin typeface="HG丸ｺﾞｼｯｸM-PRO" panose="020F0600000000000000" pitchFamily="50" charset="-128"/>
                <a:ea typeface="HG丸ｺﾞｼｯｸM-PRO" panose="020F0600000000000000" pitchFamily="50" charset="-128"/>
              </a:rPr>
              <a:t>となりぐみ</a:t>
            </a:r>
          </a:p>
        </p:txBody>
      </p:sp>
      <p:sp>
        <p:nvSpPr>
          <p:cNvPr id="18" name="楕円 17">
            <a:extLst>
              <a:ext uri="{FF2B5EF4-FFF2-40B4-BE49-F238E27FC236}">
                <a16:creationId xmlns:a16="http://schemas.microsoft.com/office/drawing/2014/main" id="{9C9D5E05-9744-0B94-9F1A-7BF386CF88B7}"/>
              </a:ext>
            </a:extLst>
          </p:cNvPr>
          <p:cNvSpPr/>
          <p:nvPr/>
        </p:nvSpPr>
        <p:spPr>
          <a:xfrm>
            <a:off x="437883" y="0"/>
            <a:ext cx="2240924" cy="62784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浮島　　　　　女のとなりぐみ</a:t>
            </a:r>
          </a:p>
        </p:txBody>
      </p:sp>
      <p:sp>
        <p:nvSpPr>
          <p:cNvPr id="19" name="楕円 18">
            <a:extLst>
              <a:ext uri="{FF2B5EF4-FFF2-40B4-BE49-F238E27FC236}">
                <a16:creationId xmlns:a16="http://schemas.microsoft.com/office/drawing/2014/main" id="{9FCA34EC-8CBD-BC09-072A-941192C81255}"/>
              </a:ext>
            </a:extLst>
          </p:cNvPr>
          <p:cNvSpPr/>
          <p:nvPr/>
        </p:nvSpPr>
        <p:spPr>
          <a:xfrm>
            <a:off x="210091" y="2141111"/>
            <a:ext cx="2365684" cy="64079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浮島</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ja-JP" altLang="en-US" sz="1400" dirty="0">
                <a:latin typeface="HG丸ｺﾞｼｯｸM-PRO" panose="020F0600000000000000" pitchFamily="50" charset="-128"/>
                <a:ea typeface="HG丸ｺﾞｼｯｸM-PRO" panose="020F0600000000000000" pitchFamily="50" charset="-128"/>
              </a:rPr>
              <a:t>男のとなりぐみ</a:t>
            </a:r>
          </a:p>
        </p:txBody>
      </p:sp>
      <p:sp>
        <p:nvSpPr>
          <p:cNvPr id="20" name="楕円 19">
            <a:extLst>
              <a:ext uri="{FF2B5EF4-FFF2-40B4-BE49-F238E27FC236}">
                <a16:creationId xmlns:a16="http://schemas.microsoft.com/office/drawing/2014/main" id="{F352C7DF-BF83-E9FB-5DF0-E039786E996E}"/>
              </a:ext>
            </a:extLst>
          </p:cNvPr>
          <p:cNvSpPr/>
          <p:nvPr/>
        </p:nvSpPr>
        <p:spPr>
          <a:xfrm>
            <a:off x="579549" y="4733196"/>
            <a:ext cx="1790166" cy="61153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新田地区</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ja-JP" altLang="en-US" sz="1400" dirty="0">
                <a:latin typeface="HG丸ｺﾞｼｯｸM-PRO" panose="020F0600000000000000" pitchFamily="50" charset="-128"/>
                <a:ea typeface="HG丸ｺﾞｼｯｸM-PRO" panose="020F0600000000000000" pitchFamily="50" charset="-128"/>
              </a:rPr>
              <a:t>となりぐみ</a:t>
            </a:r>
          </a:p>
        </p:txBody>
      </p:sp>
      <p:sp>
        <p:nvSpPr>
          <p:cNvPr id="21" name="楕円 20">
            <a:extLst>
              <a:ext uri="{FF2B5EF4-FFF2-40B4-BE49-F238E27FC236}">
                <a16:creationId xmlns:a16="http://schemas.microsoft.com/office/drawing/2014/main" id="{401500E9-EEB7-7DD8-E06E-6A260E4022AF}"/>
              </a:ext>
            </a:extLst>
          </p:cNvPr>
          <p:cNvSpPr/>
          <p:nvPr/>
        </p:nvSpPr>
        <p:spPr>
          <a:xfrm>
            <a:off x="2897737" y="2509093"/>
            <a:ext cx="3477294" cy="1538657"/>
          </a:xfrm>
          <a:prstGeom prst="ellipse">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HG丸ｺﾞｼｯｸM-PRO" panose="020F0600000000000000" pitchFamily="50" charset="-128"/>
                <a:ea typeface="HG丸ｺﾞｼｯｸM-PRO" panose="020F0600000000000000" pitchFamily="50" charset="-128"/>
              </a:rPr>
              <a:t>年に１度、</a:t>
            </a:r>
          </a:p>
          <a:p>
            <a:pPr algn="ctr"/>
            <a:r>
              <a:rPr kumimoji="1" lang="ja-JP" altLang="en-US" sz="1600" dirty="0">
                <a:latin typeface="HG丸ｺﾞｼｯｸM-PRO" panose="020F0600000000000000" pitchFamily="50" charset="-128"/>
                <a:ea typeface="HG丸ｺﾞｼｯｸM-PRO" panose="020F0600000000000000" pitchFamily="50" charset="-128"/>
              </a:rPr>
              <a:t>「聞ぐすぺ！西部のとなりみ」として、情報交換会を開催</a:t>
            </a:r>
          </a:p>
        </p:txBody>
      </p:sp>
      <p:sp>
        <p:nvSpPr>
          <p:cNvPr id="6" name="テキスト ボックス 5">
            <a:extLst>
              <a:ext uri="{FF2B5EF4-FFF2-40B4-BE49-F238E27FC236}">
                <a16:creationId xmlns:a16="http://schemas.microsoft.com/office/drawing/2014/main" id="{883513DA-478E-7737-5389-E3D2A3C1B345}"/>
              </a:ext>
            </a:extLst>
          </p:cNvPr>
          <p:cNvSpPr txBox="1"/>
          <p:nvPr/>
        </p:nvSpPr>
        <p:spPr>
          <a:xfrm>
            <a:off x="8168640" y="5844540"/>
            <a:ext cx="548640" cy="502920"/>
          </a:xfrm>
          <a:prstGeom prst="rect">
            <a:avLst/>
          </a:prstGeom>
          <a:noFill/>
          <a:ln>
            <a:noFill/>
          </a:ln>
        </p:spPr>
        <p:txBody>
          <a:bodyPr wrap="square" rtlCol="0">
            <a:spAutoFit/>
          </a:bodyPr>
          <a:lstStyle/>
          <a:p>
            <a:endParaRPr kumimoji="1" lang="ja-JP" altLang="en-US" dirty="0"/>
          </a:p>
        </p:txBody>
      </p:sp>
      <p:sp>
        <p:nvSpPr>
          <p:cNvPr id="8" name="テキスト ボックス 7">
            <a:extLst>
              <a:ext uri="{FF2B5EF4-FFF2-40B4-BE49-F238E27FC236}">
                <a16:creationId xmlns:a16="http://schemas.microsoft.com/office/drawing/2014/main" id="{B7B13B86-FD69-684E-82A6-9A2BBC328197}"/>
              </a:ext>
            </a:extLst>
          </p:cNvPr>
          <p:cNvSpPr txBox="1"/>
          <p:nvPr/>
        </p:nvSpPr>
        <p:spPr>
          <a:xfrm>
            <a:off x="5922991" y="88978"/>
            <a:ext cx="548640" cy="369332"/>
          </a:xfrm>
          <a:prstGeom prst="rect">
            <a:avLst/>
          </a:prstGeom>
          <a:noFill/>
          <a:ln>
            <a:noFill/>
          </a:ln>
        </p:spPr>
        <p:txBody>
          <a:bodyPr wrap="square" rtlCol="0">
            <a:spAutoFit/>
          </a:bodyPr>
          <a:lstStyle/>
          <a:p>
            <a:r>
              <a:rPr kumimoji="1" lang="ja-JP" altLang="en-US" dirty="0"/>
              <a:t>６</a:t>
            </a:r>
          </a:p>
        </p:txBody>
      </p:sp>
      <p:sp>
        <p:nvSpPr>
          <p:cNvPr id="4" name="テキスト ボックス 3">
            <a:extLst>
              <a:ext uri="{FF2B5EF4-FFF2-40B4-BE49-F238E27FC236}">
                <a16:creationId xmlns:a16="http://schemas.microsoft.com/office/drawing/2014/main" id="{461F3E99-A380-E23D-1F10-5A250BFFF4B0}"/>
              </a:ext>
            </a:extLst>
          </p:cNvPr>
          <p:cNvSpPr txBox="1"/>
          <p:nvPr/>
        </p:nvSpPr>
        <p:spPr>
          <a:xfrm flipH="1">
            <a:off x="8611737" y="6482687"/>
            <a:ext cx="807002" cy="375313"/>
          </a:xfrm>
          <a:prstGeom prst="rect">
            <a:avLst/>
          </a:prstGeom>
          <a:noFill/>
          <a:ln>
            <a:noFill/>
          </a:ln>
        </p:spPr>
        <p:txBody>
          <a:bodyPr wrap="square" rtlCol="0">
            <a:spAutoFit/>
          </a:bodyPr>
          <a:lstStyle/>
          <a:p>
            <a:r>
              <a:rPr kumimoji="1" lang="en-US" altLang="ja-JP" dirty="0"/>
              <a:t>8</a:t>
            </a:r>
            <a:endParaRPr kumimoji="1" lang="ja-JP" altLang="en-US" dirty="0"/>
          </a:p>
        </p:txBody>
      </p:sp>
      <p:pic>
        <p:nvPicPr>
          <p:cNvPr id="13" name="図 12">
            <a:extLst>
              <a:ext uri="{FF2B5EF4-FFF2-40B4-BE49-F238E27FC236}">
                <a16:creationId xmlns:a16="http://schemas.microsoft.com/office/drawing/2014/main" id="{A38081D5-7687-C77A-CF55-8BFAF4A2DC2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19610" y="4191870"/>
            <a:ext cx="3300075" cy="2475056"/>
          </a:xfrm>
          <a:prstGeom prst="rect">
            <a:avLst/>
          </a:prstGeom>
        </p:spPr>
      </p:pic>
    </p:spTree>
    <p:extLst>
      <p:ext uri="{BB962C8B-B14F-4D97-AF65-F5344CB8AC3E}">
        <p14:creationId xmlns:p14="http://schemas.microsoft.com/office/powerpoint/2010/main" val="2432167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ED7DD4D-10EB-1F50-3F59-1C82A851E9B1}"/>
              </a:ext>
            </a:extLst>
          </p:cNvPr>
          <p:cNvSpPr txBox="1"/>
          <p:nvPr/>
        </p:nvSpPr>
        <p:spPr>
          <a:xfrm>
            <a:off x="1371600" y="711199"/>
            <a:ext cx="6959600" cy="1569660"/>
          </a:xfrm>
          <a:prstGeom prst="rect">
            <a:avLst/>
          </a:prstGeom>
          <a:noFill/>
        </p:spPr>
        <p:txBody>
          <a:bodyPr wrap="square" rtlCol="0">
            <a:spAutoFit/>
          </a:bodyPr>
          <a:lstStyle/>
          <a:p>
            <a:r>
              <a:rPr kumimoji="1" lang="ja-JP" altLang="en-US" sz="4800" dirty="0">
                <a:solidFill>
                  <a:srgbClr val="C00000"/>
                </a:solidFill>
                <a:latin typeface="HG丸ｺﾞｼｯｸM-PRO" panose="020F0600000000000000" pitchFamily="50" charset="-128"/>
                <a:ea typeface="HG丸ｺﾞｼｯｸM-PRO" panose="020F0600000000000000" pitchFamily="50" charset="-128"/>
              </a:rPr>
              <a:t>小さなとなりぐみの協議の内容と活動について</a:t>
            </a:r>
          </a:p>
        </p:txBody>
      </p:sp>
    </p:spTree>
    <p:extLst>
      <p:ext uri="{BB962C8B-B14F-4D97-AF65-F5344CB8AC3E}">
        <p14:creationId xmlns:p14="http://schemas.microsoft.com/office/powerpoint/2010/main" val="288945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DD9BA2E-F238-1862-4EA9-AA3BD3BA0C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672" y="4432270"/>
            <a:ext cx="3800271" cy="2305946"/>
          </a:xfrm>
          <a:prstGeom prst="rect">
            <a:avLst/>
          </a:prstGeom>
        </p:spPr>
      </p:pic>
      <p:sp>
        <p:nvSpPr>
          <p:cNvPr id="2" name="タイトル 1">
            <a:extLst>
              <a:ext uri="{FF2B5EF4-FFF2-40B4-BE49-F238E27FC236}">
                <a16:creationId xmlns:a16="http://schemas.microsoft.com/office/drawing/2014/main" id="{059D4ED0-4AFC-373F-396C-CFF02091C450}"/>
              </a:ext>
            </a:extLst>
          </p:cNvPr>
          <p:cNvSpPr>
            <a:spLocks noGrp="1"/>
          </p:cNvSpPr>
          <p:nvPr>
            <p:ph type="title"/>
          </p:nvPr>
        </p:nvSpPr>
        <p:spPr>
          <a:xfrm>
            <a:off x="436729" y="59154"/>
            <a:ext cx="5368468" cy="636882"/>
          </a:xfrm>
        </p:spPr>
        <p:txBody>
          <a:bodyPr/>
          <a:lstStyle/>
          <a:p>
            <a:r>
              <a:rPr lang="ja-JP" altLang="en-US" sz="3600" b="1" dirty="0">
                <a:solidFill>
                  <a:srgbClr val="C00000"/>
                </a:solidFill>
                <a:latin typeface="HG丸ｺﾞｼｯｸM-PRO" panose="020F0600000000000000" pitchFamily="50" charset="-128"/>
                <a:ea typeface="HG丸ｺﾞｼｯｸM-PRO" panose="020F0600000000000000" pitchFamily="50" charset="-128"/>
              </a:rPr>
              <a:t>新田地区となりぐみ</a:t>
            </a:r>
          </a:p>
        </p:txBody>
      </p:sp>
      <p:pic>
        <p:nvPicPr>
          <p:cNvPr id="14" name="図 13">
            <a:extLst>
              <a:ext uri="{FF2B5EF4-FFF2-40B4-BE49-F238E27FC236}">
                <a16:creationId xmlns:a16="http://schemas.microsoft.com/office/drawing/2014/main" id="{7E8286A0-247F-63BA-C314-2E1F2B4B6D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2075" y="4318279"/>
            <a:ext cx="3759326" cy="2419937"/>
          </a:xfrm>
          <a:prstGeom prst="rect">
            <a:avLst/>
          </a:prstGeom>
        </p:spPr>
      </p:pic>
      <p:pic>
        <p:nvPicPr>
          <p:cNvPr id="7" name="図 6">
            <a:extLst>
              <a:ext uri="{FF2B5EF4-FFF2-40B4-BE49-F238E27FC236}">
                <a16:creationId xmlns:a16="http://schemas.microsoft.com/office/drawing/2014/main" id="{A306BD5A-FF1B-46F2-BC9F-9AF2A22E7D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2075" y="1441588"/>
            <a:ext cx="3759326" cy="2701080"/>
          </a:xfrm>
          <a:prstGeom prst="rect">
            <a:avLst/>
          </a:prstGeom>
        </p:spPr>
      </p:pic>
      <p:pic>
        <p:nvPicPr>
          <p:cNvPr id="10" name="図 9">
            <a:extLst>
              <a:ext uri="{FF2B5EF4-FFF2-40B4-BE49-F238E27FC236}">
                <a16:creationId xmlns:a16="http://schemas.microsoft.com/office/drawing/2014/main" id="{0481C289-7BA1-DC2E-8B97-104B29335E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147" y="1440805"/>
            <a:ext cx="3630772" cy="2802862"/>
          </a:xfrm>
          <a:prstGeom prst="rect">
            <a:avLst/>
          </a:prstGeom>
        </p:spPr>
      </p:pic>
      <p:sp>
        <p:nvSpPr>
          <p:cNvPr id="12" name="楕円 11">
            <a:extLst>
              <a:ext uri="{FF2B5EF4-FFF2-40B4-BE49-F238E27FC236}">
                <a16:creationId xmlns:a16="http://schemas.microsoft.com/office/drawing/2014/main" id="{AA12FE07-25FE-499B-68CE-F84409F47812}"/>
              </a:ext>
            </a:extLst>
          </p:cNvPr>
          <p:cNvSpPr/>
          <p:nvPr/>
        </p:nvSpPr>
        <p:spPr>
          <a:xfrm>
            <a:off x="3609425" y="1610435"/>
            <a:ext cx="2082274" cy="8152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サ</a:t>
            </a:r>
            <a:r>
              <a:rPr kumimoji="1" lang="ja-JP" altLang="en-US" b="1" dirty="0" smtClean="0">
                <a:latin typeface="HG丸ｺﾞｼｯｸM-PRO" panose="020F0600000000000000" pitchFamily="50" charset="-128"/>
                <a:ea typeface="HG丸ｺﾞｼｯｸM-PRO" panose="020F0600000000000000" pitchFamily="50" charset="-128"/>
              </a:rPr>
              <a:t>バ</a:t>
            </a:r>
            <a:r>
              <a:rPr kumimoji="1" lang="ja-JP" altLang="en-US" b="1" dirty="0">
                <a:latin typeface="HG丸ｺﾞｼｯｸM-PRO" panose="020F0600000000000000" pitchFamily="50" charset="-128"/>
                <a:ea typeface="HG丸ｺﾞｼｯｸM-PRO" panose="020F0600000000000000" pitchFamily="50" charset="-128"/>
              </a:rPr>
              <a:t>飯作り</a:t>
            </a:r>
          </a:p>
        </p:txBody>
      </p:sp>
      <p:sp>
        <p:nvSpPr>
          <p:cNvPr id="15" name="吹き出し: 円形 14">
            <a:extLst>
              <a:ext uri="{FF2B5EF4-FFF2-40B4-BE49-F238E27FC236}">
                <a16:creationId xmlns:a16="http://schemas.microsoft.com/office/drawing/2014/main" id="{B36E1F69-7EA2-A629-7D3E-4CDA7192AC25}"/>
              </a:ext>
            </a:extLst>
          </p:cNvPr>
          <p:cNvSpPr/>
          <p:nvPr/>
        </p:nvSpPr>
        <p:spPr>
          <a:xfrm>
            <a:off x="6045956" y="181529"/>
            <a:ext cx="2920621" cy="1031619"/>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rgbClr val="C00000"/>
                </a:solidFill>
                <a:latin typeface="HG丸ｺﾞｼｯｸM-PRO" panose="020F0600000000000000" pitchFamily="50" charset="-128"/>
                <a:ea typeface="HG丸ｺﾞｼｯｸM-PRO" panose="020F0600000000000000" pitchFamily="50" charset="-128"/>
              </a:rPr>
              <a:t>備え～る新田</a:t>
            </a:r>
          </a:p>
        </p:txBody>
      </p:sp>
      <p:sp>
        <p:nvSpPr>
          <p:cNvPr id="27" name="楕円 26">
            <a:extLst>
              <a:ext uri="{FF2B5EF4-FFF2-40B4-BE49-F238E27FC236}">
                <a16:creationId xmlns:a16="http://schemas.microsoft.com/office/drawing/2014/main" id="{741FCAF7-C550-7721-787B-FC971B5AFE78}"/>
              </a:ext>
            </a:extLst>
          </p:cNvPr>
          <p:cNvSpPr/>
          <p:nvPr/>
        </p:nvSpPr>
        <p:spPr>
          <a:xfrm>
            <a:off x="3384644" y="4549775"/>
            <a:ext cx="2647665" cy="8152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新田地区の土手歩きと紅葉狩り</a:t>
            </a:r>
          </a:p>
        </p:txBody>
      </p:sp>
      <p:sp>
        <p:nvSpPr>
          <p:cNvPr id="4" name="テキスト ボックス 3">
            <a:extLst>
              <a:ext uri="{FF2B5EF4-FFF2-40B4-BE49-F238E27FC236}">
                <a16:creationId xmlns:a16="http://schemas.microsoft.com/office/drawing/2014/main" id="{F676980E-5993-67BE-A463-0AD0D05F25C9}"/>
              </a:ext>
            </a:extLst>
          </p:cNvPr>
          <p:cNvSpPr txBox="1"/>
          <p:nvPr/>
        </p:nvSpPr>
        <p:spPr>
          <a:xfrm>
            <a:off x="8168640" y="5844540"/>
            <a:ext cx="548640" cy="369332"/>
          </a:xfrm>
          <a:prstGeom prst="rect">
            <a:avLst/>
          </a:prstGeom>
          <a:noFill/>
          <a:ln>
            <a:noFill/>
          </a:ln>
        </p:spPr>
        <p:txBody>
          <a:bodyPr wrap="square" rtlCol="0">
            <a:spAutoFit/>
          </a:bodyPr>
          <a:lstStyle/>
          <a:p>
            <a:r>
              <a:rPr kumimoji="1" lang="ja-JP" altLang="en-US" dirty="0"/>
              <a:t>２</a:t>
            </a:r>
          </a:p>
        </p:txBody>
      </p:sp>
      <p:sp>
        <p:nvSpPr>
          <p:cNvPr id="6" name="テキスト ボックス 5">
            <a:extLst>
              <a:ext uri="{FF2B5EF4-FFF2-40B4-BE49-F238E27FC236}">
                <a16:creationId xmlns:a16="http://schemas.microsoft.com/office/drawing/2014/main" id="{4B6BBDDD-6F13-0C5D-CB05-8F851C8B1AB2}"/>
              </a:ext>
            </a:extLst>
          </p:cNvPr>
          <p:cNvSpPr txBox="1"/>
          <p:nvPr/>
        </p:nvSpPr>
        <p:spPr>
          <a:xfrm flipH="1">
            <a:off x="8722702" y="6488668"/>
            <a:ext cx="696037" cy="369332"/>
          </a:xfrm>
          <a:prstGeom prst="rect">
            <a:avLst/>
          </a:prstGeom>
          <a:noFill/>
          <a:ln>
            <a:noFill/>
          </a:ln>
        </p:spPr>
        <p:txBody>
          <a:bodyPr wrap="square" rtlCol="0">
            <a:spAutoFit/>
          </a:bodyPr>
          <a:lstStyle/>
          <a:p>
            <a:r>
              <a:rPr kumimoji="1" lang="en-US" altLang="ja-JP" dirty="0"/>
              <a:t>12</a:t>
            </a:r>
            <a:endParaRPr kumimoji="1" lang="ja-JP" altLang="en-US" dirty="0"/>
          </a:p>
        </p:txBody>
      </p:sp>
    </p:spTree>
    <p:extLst>
      <p:ext uri="{BB962C8B-B14F-4D97-AF65-F5344CB8AC3E}">
        <p14:creationId xmlns:p14="http://schemas.microsoft.com/office/powerpoint/2010/main" val="875176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FB2F674-F1F9-F430-7EAB-6350A82D08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720" y="3429000"/>
            <a:ext cx="4840823" cy="3227215"/>
          </a:xfrm>
          <a:prstGeom prst="rect">
            <a:avLst/>
          </a:prstGeom>
        </p:spPr>
      </p:pic>
      <p:pic>
        <p:nvPicPr>
          <p:cNvPr id="14" name="コンテンツ プレースホルダー 13">
            <a:extLst>
              <a:ext uri="{FF2B5EF4-FFF2-40B4-BE49-F238E27FC236}">
                <a16:creationId xmlns:a16="http://schemas.microsoft.com/office/drawing/2014/main" id="{AD904269-033A-21BE-9D9C-5C9E52F0068A}"/>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rot="5400000">
            <a:off x="4684533" y="2776935"/>
            <a:ext cx="4664075" cy="3498056"/>
          </a:xfrm>
        </p:spPr>
      </p:pic>
      <p:sp>
        <p:nvSpPr>
          <p:cNvPr id="17" name="テキスト ボックス 16">
            <a:extLst>
              <a:ext uri="{FF2B5EF4-FFF2-40B4-BE49-F238E27FC236}">
                <a16:creationId xmlns:a16="http://schemas.microsoft.com/office/drawing/2014/main" id="{88838BCF-7926-7FC0-671E-C6EBCB10B990}"/>
              </a:ext>
            </a:extLst>
          </p:cNvPr>
          <p:cNvSpPr txBox="1"/>
          <p:nvPr/>
        </p:nvSpPr>
        <p:spPr>
          <a:xfrm>
            <a:off x="621810" y="201785"/>
            <a:ext cx="4779923" cy="646331"/>
          </a:xfrm>
          <a:prstGeom prst="rect">
            <a:avLst/>
          </a:prstGeom>
          <a:noFill/>
        </p:spPr>
        <p:txBody>
          <a:bodyPr wrap="square">
            <a:spAutoFit/>
          </a:bodyPr>
          <a:lstStyle/>
          <a:p>
            <a:r>
              <a:rPr lang="ja-JP" altLang="en-US" sz="3600" b="1" dirty="0">
                <a:solidFill>
                  <a:srgbClr val="C00000"/>
                </a:solidFill>
                <a:latin typeface="HG丸ｺﾞｼｯｸM-PRO" panose="020F0600000000000000" pitchFamily="50" charset="-128"/>
                <a:ea typeface="HG丸ｺﾞｼｯｸM-PRO" panose="020F0600000000000000" pitchFamily="50" charset="-128"/>
              </a:rPr>
              <a:t>高橋地区となりぐみ</a:t>
            </a:r>
            <a:endParaRPr lang="ja-JP" altLang="en-US" sz="3600" dirty="0"/>
          </a:p>
        </p:txBody>
      </p:sp>
      <p:sp>
        <p:nvSpPr>
          <p:cNvPr id="18" name="吹き出し: 円形 17">
            <a:extLst>
              <a:ext uri="{FF2B5EF4-FFF2-40B4-BE49-F238E27FC236}">
                <a16:creationId xmlns:a16="http://schemas.microsoft.com/office/drawing/2014/main" id="{BCB34F21-127F-45CE-21A9-2C2BF8163CA9}"/>
              </a:ext>
            </a:extLst>
          </p:cNvPr>
          <p:cNvSpPr/>
          <p:nvPr/>
        </p:nvSpPr>
        <p:spPr>
          <a:xfrm>
            <a:off x="5122888" y="201785"/>
            <a:ext cx="3885646" cy="159314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定年後の男の地域デビュー「夜カフェ・サンドの会」</a:t>
            </a:r>
          </a:p>
        </p:txBody>
      </p:sp>
      <p:sp>
        <p:nvSpPr>
          <p:cNvPr id="20" name="吹き出し: 円形 19">
            <a:extLst>
              <a:ext uri="{FF2B5EF4-FFF2-40B4-BE49-F238E27FC236}">
                <a16:creationId xmlns:a16="http://schemas.microsoft.com/office/drawing/2014/main" id="{A0A4C794-63EC-656A-538D-F9EB94F40A16}"/>
              </a:ext>
            </a:extLst>
          </p:cNvPr>
          <p:cNvSpPr/>
          <p:nvPr/>
        </p:nvSpPr>
        <p:spPr>
          <a:xfrm>
            <a:off x="407946" y="1529951"/>
            <a:ext cx="3498057" cy="1041115"/>
          </a:xfrm>
          <a:prstGeom prst="wedgeEllipseCallout">
            <a:avLst>
              <a:gd name="adj1" fmla="val 12879"/>
              <a:gd name="adj2" fmla="val 9759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HG丸ｺﾞｼｯｸM-PRO" panose="020F0600000000000000" pitchFamily="50" charset="-128"/>
                <a:ea typeface="HG丸ｺﾞｼｯｸM-PRO" panose="020F0600000000000000" pitchFamily="50" charset="-128"/>
              </a:rPr>
              <a:t>ご近所大工の会</a:t>
            </a:r>
          </a:p>
        </p:txBody>
      </p:sp>
    </p:spTree>
    <p:extLst>
      <p:ext uri="{BB962C8B-B14F-4D97-AF65-F5344CB8AC3E}">
        <p14:creationId xmlns:p14="http://schemas.microsoft.com/office/powerpoint/2010/main" val="4098487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基礎">
  <a:themeElements>
    <a:clrScheme name="赤味がかったオレンジ">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1527</Words>
  <Application>Microsoft Office PowerPoint</Application>
  <PresentationFormat>画面に合わせる (4:3)</PresentationFormat>
  <Paragraphs>152</Paragraphs>
  <Slides>12</Slides>
  <Notes>11</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12</vt:i4>
      </vt:variant>
    </vt:vector>
  </HeadingPairs>
  <TitlesOfParts>
    <vt:vector size="28" baseType="lpstr">
      <vt:lpstr>HGPｺﾞｼｯｸM</vt:lpstr>
      <vt:lpstr>HG丸ｺﾞｼｯｸM-PRO</vt:lpstr>
      <vt:lpstr>ＭＳ Ｐゴシック</vt:lpstr>
      <vt:lpstr>ＭＳ ゴシック</vt:lpstr>
      <vt:lpstr>メイリオ</vt:lpstr>
      <vt:lpstr>游ゴシック</vt:lpstr>
      <vt:lpstr>游明朝</vt:lpstr>
      <vt:lpstr>Calibri</vt:lpstr>
      <vt:lpstr>Calibri Light</vt:lpstr>
      <vt:lpstr>Corbel</vt:lpstr>
      <vt:lpstr>Times New Roman</vt:lpstr>
      <vt:lpstr>Wingdings 2</vt:lpstr>
      <vt:lpstr>HDOfficeLightV0</vt:lpstr>
      <vt:lpstr>1_HDOfficeLightV0</vt:lpstr>
      <vt:lpstr>2_HDOfficeLightV0</vt:lpstr>
      <vt:lpstr>基礎</vt:lpstr>
      <vt:lpstr>多賀城市西部地域の 協議体について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新田地区となりぐみ</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yasunori hashimoto</dc:creator>
  <cp:lastModifiedBy>川浪　いぶき</cp:lastModifiedBy>
  <cp:revision>569</cp:revision>
  <cp:lastPrinted>2023-10-20T01:41:18Z</cp:lastPrinted>
  <dcterms:created xsi:type="dcterms:W3CDTF">2021-10-24T04:09:53Z</dcterms:created>
  <dcterms:modified xsi:type="dcterms:W3CDTF">2024-03-18T05:06:12Z</dcterms:modified>
</cp:coreProperties>
</file>