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7">
          <p15:clr>
            <a:srgbClr val="A4A3A4"/>
          </p15:clr>
        </p15:guide>
        <p15:guide id="2" pos="40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FF99"/>
    <a:srgbClr val="009900"/>
    <a:srgbClr val="00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00" autoAdjust="0"/>
    <p:restoredTop sz="94660"/>
  </p:normalViewPr>
  <p:slideViewPr>
    <p:cSldViewPr>
      <p:cViewPr>
        <p:scale>
          <a:sx n="90" d="100"/>
          <a:sy n="90" d="100"/>
        </p:scale>
        <p:origin x="1890" y="-2526"/>
      </p:cViewPr>
      <p:guideLst>
        <p:guide orient="horz" pos="807"/>
        <p:guide pos="40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1"/>
          </a:xfrm>
          <a:prstGeom prst="rect">
            <a:avLst/>
          </a:prstGeom>
        </p:spPr>
        <p:txBody>
          <a:bodyPr vert="horz" lIns="91307" tIns="45653" rIns="91307" bIns="456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1"/>
          </a:xfrm>
          <a:prstGeom prst="rect">
            <a:avLst/>
          </a:prstGeom>
        </p:spPr>
        <p:txBody>
          <a:bodyPr vert="horz" lIns="91307" tIns="45653" rIns="91307" bIns="45653" rtlCol="0"/>
          <a:lstStyle>
            <a:lvl1pPr algn="r">
              <a:defRPr sz="1200"/>
            </a:lvl1pPr>
          </a:lstStyle>
          <a:p>
            <a:fld id="{C3CF7F14-6D85-4593-962D-1B3DEA360BB7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6125"/>
            <a:ext cx="2574925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7" tIns="45653" rIns="91307" bIns="4565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307" tIns="45653" rIns="91307" bIns="4565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1307" tIns="45653" rIns="91307" bIns="456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6331"/>
          </a:xfrm>
          <a:prstGeom prst="rect">
            <a:avLst/>
          </a:prstGeom>
        </p:spPr>
        <p:txBody>
          <a:bodyPr vert="horz" lIns="91307" tIns="45653" rIns="91307" bIns="45653" rtlCol="0" anchor="b"/>
          <a:lstStyle>
            <a:lvl1pPr algn="r">
              <a:defRPr sz="1200"/>
            </a:lvl1pPr>
          </a:lstStyle>
          <a:p>
            <a:fld id="{45E403C5-80B2-4627-969C-5F0445419A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762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07828"/>
              </p:ext>
            </p:extLst>
          </p:nvPr>
        </p:nvGraphicFramePr>
        <p:xfrm>
          <a:off x="404664" y="3440832"/>
          <a:ext cx="5976664" cy="25857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0216"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91">
                <a:tc v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/>
                        <a:t>子どもを預けるための費用</a:t>
                      </a:r>
                      <a:endParaRPr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/>
                        <a:t>研修会受講料や図書費、</a:t>
                      </a:r>
                      <a:endParaRPr lang="en-US" altLang="ja-JP" sz="10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/>
                        <a:t>介護福祉士試験受験手数料等</a:t>
                      </a:r>
                      <a:endParaRPr lang="en-US" altLang="ja-JP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08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2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/>
                        <a:t>転居に伴う費用</a:t>
                      </a:r>
                      <a:endParaRPr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/>
                        <a:t>通勤用自転車・バイク等購入費</a:t>
                      </a:r>
                      <a:endParaRPr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/>
                        <a:t>介護ウエアなどの業務用被服費</a:t>
                      </a:r>
                      <a:endParaRPr lang="ja-JP" altLang="en-US" sz="10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9" name="Picture 9" descr="介護士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4880992"/>
            <a:ext cx="1054507" cy="874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角丸四角形 39"/>
          <p:cNvSpPr/>
          <p:nvPr/>
        </p:nvSpPr>
        <p:spPr>
          <a:xfrm>
            <a:off x="188640" y="2576736"/>
            <a:ext cx="6408712" cy="3552003"/>
          </a:xfrm>
          <a:prstGeom prst="roundRect">
            <a:avLst>
              <a:gd name="adj" fmla="val 3054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88640" y="2360712"/>
            <a:ext cx="3501024" cy="20921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108000"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介護職の「介護分野就職支援金」とは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188640" y="8913440"/>
            <a:ext cx="6408712" cy="864096"/>
          </a:xfrm>
          <a:prstGeom prst="roundRect">
            <a:avLst>
              <a:gd name="adj" fmla="val 1715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4000" tIns="108000" rIns="0" rtlCol="0" anchor="ctr"/>
          <a:lstStyle/>
          <a:p>
            <a:pPr>
              <a:lnSpc>
                <a:spcPts val="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16632" y="8769424"/>
            <a:ext cx="2592000" cy="2693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お申し込み・お問い合わせ先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188640" y="6249144"/>
            <a:ext cx="6408712" cy="2448272"/>
          </a:xfrm>
          <a:prstGeom prst="roundRect">
            <a:avLst>
              <a:gd name="adj" fmla="val 375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0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2708920" y="6393160"/>
            <a:ext cx="1152128" cy="2880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ご利用条件</a:t>
            </a: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3512840"/>
            <a:ext cx="1160872" cy="872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 descr="https://www.microsoft.com/ja-jp/CMSImages/ca_02_54.jpg?version=3d64022b-d019-ec1c-1cde-1f1a1d65c3e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60" y="3512840"/>
            <a:ext cx="1103514" cy="87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36" y="4880992"/>
            <a:ext cx="851667" cy="851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7" descr="http://www.printout.jp/clipart/clipart_d/12_norimono/06_bicycle/gif/norimono_0038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936" y="4880992"/>
            <a:ext cx="1053168" cy="83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角丸四角形 71"/>
          <p:cNvSpPr/>
          <p:nvPr/>
        </p:nvSpPr>
        <p:spPr>
          <a:xfrm>
            <a:off x="111125" y="7905328"/>
            <a:ext cx="6746875" cy="1133486"/>
          </a:xfrm>
          <a:prstGeom prst="roundRect">
            <a:avLst>
              <a:gd name="adj" fmla="val 4282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詳しくは、宮城県福祉人材センターの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から。</a:t>
            </a:r>
            <a:r>
              <a:rPr lang="en-US" altLang="ja-JP" sz="1200" dirty="0"/>
              <a:t> https://fukushi.miyagi-sfk.net/job/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（「貸付事業」→「介護分野就職支援金貸付事業」→「手引き」）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  <a:spcBef>
                <a:spcPts val="200"/>
              </a:spcBef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260648" y="2432720"/>
            <a:ext cx="6480720" cy="1152128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endParaRPr lang="en-US" altLang="ja-JP" sz="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介護のお仕事に就職するための準備経費に係る費用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について、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　　　　　　最大２０万円　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　　</a:t>
            </a:r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お貸しします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</a:t>
            </a: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"/>
              </a:lnSpc>
            </a:pPr>
            <a:endParaRPr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▶</a:t>
            </a:r>
            <a:r>
              <a:rPr lang="ja-JP" altLang="en-US" sz="12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貸付金は県内で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２年間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介護職員の業務に従事すると、返還が</a:t>
            </a:r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全額免除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されます。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6672" y="3512840"/>
            <a:ext cx="192968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たとえば，</a:t>
            </a:r>
            <a:endParaRPr kumimoji="1"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このような費用に</a:t>
            </a:r>
            <a:endParaRPr lang="en-US" altLang="ja-JP" sz="13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3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ご利用いただけます。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4304928"/>
            <a:ext cx="193639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6000" indent="-126000"/>
            <a:r>
              <a:rPr lang="en-US" altLang="ja-JP" sz="850" dirty="0"/>
              <a:t>※</a:t>
            </a:r>
            <a:r>
              <a:rPr lang="ja-JP" altLang="en-US" sz="850" dirty="0"/>
              <a:t>この他にもご利用いただける費用がありますので、詳細は下のお問い合わせ先でご確認ください。</a:t>
            </a:r>
            <a:endParaRPr kumimoji="1" lang="ja-JP" altLang="en-US" sz="850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72000" y="-194400"/>
            <a:ext cx="6693842" cy="1403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8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介護分野で働いてみませんか？</a:t>
            </a:r>
            <a:b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介護分野就職支援金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260648" y="9057456"/>
            <a:ext cx="640871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社会福祉法人宮城県社会福祉協議会　みやぎハートフルセンター　福祉人材センター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zh-CN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 </a:t>
            </a:r>
            <a:r>
              <a:rPr lang="en-US" altLang="zh-CN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TEL : 022-399-8844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　　　　　　　　　　　　　　　　　　人材確保・支援係</a:t>
            </a:r>
            <a:endParaRPr lang="en-US" altLang="zh-CN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980-001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　宮城県仙台市青葉区上杉三丁目３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１ みやぎハートフルセンター３階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0648" y="6177136"/>
            <a:ext cx="2492896" cy="212365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①</a:t>
            </a:r>
            <a:endParaRPr lang="en-US" altLang="ja-JP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福祉の資格</a:t>
            </a:r>
            <a:endParaRPr lang="en-US" altLang="ja-JP" sz="32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を</a:t>
            </a:r>
            <a:endParaRPr lang="en-US" altLang="ja-JP" sz="32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持っている</a:t>
            </a:r>
            <a:endParaRPr lang="en-US" altLang="ja-JP" sz="32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1200" b="1" dirty="0">
                <a:ln w="12700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</a:rPr>
              <a:t>（取得中も可）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861048" y="6193997"/>
            <a:ext cx="2736304" cy="21390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②</a:t>
            </a:r>
            <a:endParaRPr lang="en-US" altLang="ja-JP" sz="28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4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初めて</a:t>
            </a:r>
            <a:endParaRPr lang="en-US" altLang="ja-JP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4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介護保険</a:t>
            </a:r>
            <a:endParaRPr lang="en-US" altLang="ja-JP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ja-JP" altLang="en-US" sz="24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 サービス事業所</a:t>
            </a:r>
            <a:endParaRPr lang="en-US" altLang="ja-JP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ja-JP" altLang="en-US" sz="24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に就職した</a:t>
            </a:r>
            <a:endParaRPr lang="en-US" altLang="ja-JP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ja-JP" altLang="en-US" sz="9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9" name="Picture 5" descr="C:\Users\貸付1\Desktop\画像データ\QRコード\HP\介護分野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36912" y="6825208"/>
            <a:ext cx="1277194" cy="1277194"/>
          </a:xfrm>
          <a:prstGeom prst="rect">
            <a:avLst/>
          </a:prstGeom>
          <a:noFill/>
        </p:spPr>
      </p:pic>
      <p:pic>
        <p:nvPicPr>
          <p:cNvPr id="1030" name="Picture 6" descr="C:\Users\貸付1\Desktop\画像データ\QRコード\動画関連\介護分野就職支援金貸付事業　の　概要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57192" y="1064568"/>
            <a:ext cx="1080120" cy="1080120"/>
          </a:xfrm>
          <a:prstGeom prst="rect">
            <a:avLst/>
          </a:prstGeom>
          <a:noFill/>
        </p:spPr>
      </p:pic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11149"/>
              </p:ext>
            </p:extLst>
          </p:nvPr>
        </p:nvGraphicFramePr>
        <p:xfrm>
          <a:off x="404664" y="3440832"/>
          <a:ext cx="5976664" cy="259228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val="924066596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932236"/>
                  </a:ext>
                </a:extLst>
              </a:tr>
            </a:tbl>
          </a:graphicData>
        </a:graphic>
      </p:graphicFrame>
      <p:pic>
        <p:nvPicPr>
          <p:cNvPr id="1031" name="Picture 7" descr="C:\Users\貸付1\Desktop\画像データ\ネロスクショ\スナップショット00000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6672" y="1136576"/>
            <a:ext cx="2147190" cy="1180577"/>
          </a:xfrm>
          <a:prstGeom prst="rect">
            <a:avLst/>
          </a:prstGeom>
          <a:noFill/>
        </p:spPr>
      </p:pic>
      <p:sp>
        <p:nvSpPr>
          <p:cNvPr id="38" name="正方形/長方形 37"/>
          <p:cNvSpPr/>
          <p:nvPr/>
        </p:nvSpPr>
        <p:spPr>
          <a:xfrm>
            <a:off x="2636912" y="1136576"/>
            <a:ext cx="244827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紹介動画は</a:t>
            </a:r>
            <a:endParaRPr lang="en-US" altLang="ja-JP" sz="28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r>
              <a:rPr lang="en-US" altLang="ja-JP" sz="28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YouTube</a:t>
            </a:r>
            <a:r>
              <a:rPr lang="ja-JP" altLang="en-US" sz="28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へ</a:t>
            </a:r>
            <a:endParaRPr lang="en-US" altLang="ja-JP" sz="28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  <a:p>
            <a:pPr algn="ctr"/>
            <a:endParaRPr lang="en-US" altLang="ja-JP" sz="28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852936" y="2072680"/>
            <a:ext cx="3816424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200" b="1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「介護分野就職支援金貸付事業　の　概要」</a:t>
            </a:r>
            <a:endParaRPr lang="en-US" altLang="ja-JP" sz="12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0562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13294</TotalTime>
  <Words>259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現在、介護職から離職されている方に・・・ 再就職準備金のご案内</dc:title>
  <dc:creator>徳久 知之(tokuhisa-tomoyuki)</dc:creator>
  <cp:lastModifiedBy>福祉人材課　貸付担当 宮城県社会福祉協議会</cp:lastModifiedBy>
  <cp:revision>150</cp:revision>
  <cp:lastPrinted>2024-07-23T00:58:58Z</cp:lastPrinted>
  <dcterms:created xsi:type="dcterms:W3CDTF">2017-04-05T09:38:04Z</dcterms:created>
  <dcterms:modified xsi:type="dcterms:W3CDTF">2024-07-26T09:02:44Z</dcterms:modified>
</cp:coreProperties>
</file>